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4660"/>
  </p:normalViewPr>
  <p:slideViewPr>
    <p:cSldViewPr snapToGrid="0">
      <p:cViewPr>
        <p:scale>
          <a:sx n="50" d="100"/>
          <a:sy n="50" d="100"/>
        </p:scale>
        <p:origin x="653" y="6797"/>
      </p:cViewPr>
      <p:guideLst>
        <p:guide orient="horz" pos="10318"/>
        <p:guide pos="69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1/7/2022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959888" cy="32759649"/>
          </a:xfrm>
          <a:prstGeom prst="rect">
            <a:avLst/>
          </a:prstGeom>
        </p:spPr>
      </p:pic>
      <p:sp>
        <p:nvSpPr>
          <p:cNvPr id="2" name="Título 1"/>
          <p:cNvSpPr>
            <a:spLocks noGrp="1"/>
          </p:cNvSpPr>
          <p:nvPr>
            <p:ph type="ctrTitle"/>
          </p:nvPr>
        </p:nvSpPr>
        <p:spPr>
          <a:xfrm>
            <a:off x="2590800" y="4737954"/>
            <a:ext cx="17722096" cy="1352551"/>
          </a:xfrm>
        </p:spPr>
        <p:txBody>
          <a:bodyPr>
            <a:noAutofit/>
          </a:bodyPr>
          <a:lstStyle/>
          <a:p>
            <a:r>
              <a:rPr lang="es-ES" sz="5400" b="1" dirty="0"/>
              <a:t>IX Taller Internacional sobre la Formación Universitaria de Profesionales de la Educación</a:t>
            </a:r>
          </a:p>
        </p:txBody>
      </p:sp>
      <p:sp>
        <p:nvSpPr>
          <p:cNvPr id="3" name="Subtítulo 2"/>
          <p:cNvSpPr>
            <a:spLocks noGrp="1"/>
          </p:cNvSpPr>
          <p:nvPr>
            <p:ph type="subTitle" idx="1"/>
          </p:nvPr>
        </p:nvSpPr>
        <p:spPr>
          <a:xfrm>
            <a:off x="1209676" y="10542815"/>
            <a:ext cx="19084170" cy="2982685"/>
          </a:xfrm>
        </p:spPr>
        <p:txBody>
          <a:bodyPr>
            <a:noAutofit/>
          </a:bodyPr>
          <a:lstStyle/>
          <a:p>
            <a:pPr algn="just"/>
            <a:r>
              <a:rPr lang="es-ES" sz="2400" dirty="0" smtClean="0"/>
              <a:t>El </a:t>
            </a:r>
            <a:r>
              <a:rPr lang="es-ES" sz="2400" dirty="0"/>
              <a:t>Instituto de Farmacia y Alimentos de la Universidad de la Habana (IFAL-UH) tiene un claustro heterogéneo en la formación de pregrado, este está integrado por egresados </a:t>
            </a:r>
            <a:r>
              <a:rPr lang="es-ES" sz="2400" dirty="0" smtClean="0"/>
              <a:t>de </a:t>
            </a:r>
            <a:r>
              <a:rPr lang="es-ES" sz="2400" dirty="0"/>
              <a:t>carreas </a:t>
            </a:r>
            <a:r>
              <a:rPr lang="es-ES" sz="2400" dirty="0" smtClean="0"/>
              <a:t>sin </a:t>
            </a:r>
            <a:r>
              <a:rPr lang="es-ES" sz="2400" dirty="0"/>
              <a:t>perfil pedagógico. Los profesores noveles </a:t>
            </a:r>
            <a:r>
              <a:rPr lang="es-ES" sz="2400" dirty="0" smtClean="0"/>
              <a:t>carecen </a:t>
            </a:r>
            <a:r>
              <a:rPr lang="es-ES" sz="2400" dirty="0"/>
              <a:t>de las herramientas necesarias para que desde su desempeño profesional pedagógico contribuyan a la calidad del proceso formativo. </a:t>
            </a:r>
            <a:r>
              <a:rPr lang="es-ES" sz="2400" dirty="0" smtClean="0"/>
              <a:t>Para </a:t>
            </a:r>
            <a:r>
              <a:rPr lang="es-ES" sz="2400" dirty="0"/>
              <a:t>la solución de esta problemática se diseñó un sistema de superación estructurados en </a:t>
            </a:r>
            <a:r>
              <a:rPr lang="es-ES" sz="2400" dirty="0" smtClean="0"/>
              <a:t>cuatro </a:t>
            </a:r>
            <a:r>
              <a:rPr lang="es-ES" sz="2400" dirty="0"/>
              <a:t>etapas que posibilitan el mejoramiento del desempeño profesional pedagógico de los profesores noveles del </a:t>
            </a:r>
            <a:r>
              <a:rPr lang="es-ES" sz="2400" dirty="0" smtClean="0"/>
              <a:t>IFAL-UH </a:t>
            </a:r>
            <a:r>
              <a:rPr lang="es-ES" sz="2400" dirty="0"/>
              <a:t>en correspondencia con el proceso formativo que se desarrolla, para lo cual fueron empleados diferentes métodos de investigación, los que permitieron profundizar en el tema y revelar los nexos entre los componentes, cuyos fundamentos se integran en una serie de elementos: filosóficos, sociológicos, psicológicos, pedagógicos, didácticos y jurídicos; basados en la dialéctica materialista y sustentados en la teoría de la Educación </a:t>
            </a:r>
            <a:r>
              <a:rPr lang="es-ES" sz="2400" dirty="0" smtClean="0"/>
              <a:t>Avanzada. El objetivo de este trabajo es contribuir </a:t>
            </a:r>
            <a:r>
              <a:rPr lang="es-ES" sz="2400" dirty="0"/>
              <a:t>al mejoramiento del desempeño profesional pedagógico de los profesores noveles objeto de estudio, encargados de la formación de las nuevas generaciones de profesionales para la Ciencias Alimentarias y Ciencias Farmacéuticas.</a:t>
            </a:r>
            <a:endParaRPr lang="en-US" sz="2400" dirty="0">
              <a:cs typeface="Arial" pitchFamily="34" charset="0"/>
            </a:endParaRPr>
          </a:p>
        </p:txBody>
      </p:sp>
      <p:sp>
        <p:nvSpPr>
          <p:cNvPr id="28" name="Título 1"/>
          <p:cNvSpPr txBox="1">
            <a:spLocks/>
          </p:cNvSpPr>
          <p:nvPr/>
        </p:nvSpPr>
        <p:spPr>
          <a:xfrm>
            <a:off x="1582697" y="6090505"/>
            <a:ext cx="18665905" cy="132756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s-ES" sz="3600" dirty="0"/>
          </a:p>
          <a:p>
            <a:r>
              <a:rPr lang="es-ES" sz="3600" dirty="0"/>
              <a:t> </a:t>
            </a:r>
            <a:r>
              <a:rPr lang="es-ES" sz="3600" b="1" dirty="0"/>
              <a:t>SISTEMA DE SUPERACIÓN PARA EL DESEMPEÑO PROFESIONAL PEDAGÓGICO DE LOS PROFESORES NOVELES DEL IFAL-UH </a:t>
            </a:r>
            <a:endParaRPr lang="en-US" sz="1100" dirty="0">
              <a:solidFill>
                <a:srgbClr val="002060"/>
              </a:solidFill>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1181100" y="7658100"/>
            <a:ext cx="19347180" cy="173180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600"/>
              </a:spcBef>
              <a:buNone/>
            </a:pPr>
            <a:r>
              <a:rPr lang="es-ES_tradnl" sz="3200" b="1" dirty="0" smtClean="0"/>
              <a:t>Autores: Whilmer Armas Rosales</a:t>
            </a:r>
            <a:r>
              <a:rPr lang="es-ES_tradnl" sz="3200" b="1" dirty="0"/>
              <a:t>, Instituto de Farmacia y Alimentos de la Universidad de La Habana</a:t>
            </a:r>
            <a:endParaRPr lang="es-ES_tradnl" sz="3200" b="1" dirty="0" smtClean="0"/>
          </a:p>
          <a:p>
            <a:pPr marL="0" indent="0" algn="ctr">
              <a:lnSpc>
                <a:spcPct val="100000"/>
              </a:lnSpc>
              <a:spcBef>
                <a:spcPts val="600"/>
              </a:spcBef>
              <a:buNone/>
            </a:pPr>
            <a:r>
              <a:rPr lang="es-ES_tradnl" sz="3200" b="1" dirty="0" smtClean="0"/>
              <a:t>Damaris </a:t>
            </a:r>
            <a:r>
              <a:rPr lang="es-ES_tradnl" sz="3200" b="1" dirty="0"/>
              <a:t>García Labrada, Instituto de Farmacia y Alimentos de la Universidad de </a:t>
            </a:r>
            <a:r>
              <a:rPr lang="es-ES_tradnl" sz="3200" b="1" dirty="0" smtClean="0"/>
              <a:t>La Habana</a:t>
            </a:r>
            <a:endParaRPr lang="es-ES" sz="3200" b="1" dirty="0"/>
          </a:p>
          <a:p>
            <a:pPr marL="0" indent="0" algn="ctr">
              <a:lnSpc>
                <a:spcPct val="100000"/>
              </a:lnSpc>
              <a:spcBef>
                <a:spcPts val="600"/>
              </a:spcBef>
              <a:buNone/>
            </a:pPr>
            <a:r>
              <a:rPr lang="es-ES_tradnl" sz="3200" b="1" dirty="0" smtClean="0"/>
              <a:t>Yudenis Reyes González. </a:t>
            </a:r>
            <a:r>
              <a:rPr lang="es-ES_tradnl" sz="3200" b="1" dirty="0"/>
              <a:t>Instituto de Farmacia y Alimentos de la Universidad de </a:t>
            </a:r>
            <a:r>
              <a:rPr lang="es-ES_tradnl" sz="3200" b="1" dirty="0" smtClean="0"/>
              <a:t>La </a:t>
            </a:r>
            <a:r>
              <a:rPr lang="es-ES_tradnl" sz="3200" b="1" dirty="0" smtClean="0"/>
              <a:t>Habana</a:t>
            </a:r>
            <a:endParaRPr lang="es-ES" sz="3200" b="1"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933003" y="2063914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xmlns="" id="{FCB797DF-A438-244B-B34C-CCF348A4370E}"/>
              </a:ext>
            </a:extLst>
          </p:cNvPr>
          <p:cNvSpPr txBox="1">
            <a:spLocks/>
          </p:cNvSpPr>
          <p:nvPr/>
        </p:nvSpPr>
        <p:spPr>
          <a:xfrm>
            <a:off x="9986067" y="26942551"/>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434541"/>
            <a:ext cx="19131795" cy="318620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209048" y="14456130"/>
            <a:ext cx="19061611" cy="2993670"/>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400" dirty="0"/>
              <a:t>Para el desarrollo del sistema de superación concebido a partir del diagnóstico de las necesidades, problemas e intereses de los profesores noveles, se ha tenido presente la formación básica y especializada desde el segundo semestre del curso 2016-2017, 2017-2018, 2018-2019, en las formas organizativas de superación y en el desarrollo del sistema, al establecer: </a:t>
            </a:r>
            <a:r>
              <a:rPr lang="es-ES" sz="2400" dirty="0" smtClean="0"/>
              <a:t>El </a:t>
            </a:r>
            <a:r>
              <a:rPr lang="es-ES" sz="2400" dirty="0"/>
              <a:t>taller para la determinación de las necesidades de superación y problemas en las carreras de forma integrada, dirigido por el autor con la participación de 28 profesores noveles. Se obtuvo como resultado, la necesidad de un diplomado en Pedagogía y Didáctica Universitaria para: Alimentos y Farmacia, el tema ambiental, la producción intelectual con la propuesta de un </a:t>
            </a:r>
            <a:r>
              <a:rPr lang="es-ES" sz="2400" dirty="0" smtClean="0"/>
              <a:t>curso </a:t>
            </a:r>
            <a:r>
              <a:rPr lang="es-ES" sz="2400" dirty="0"/>
              <a:t>de postgrado, y la extensión universitaria, para ambas carreras</a:t>
            </a:r>
            <a:r>
              <a:rPr lang="es-ES" sz="2400" dirty="0" smtClean="0"/>
              <a:t>. </a:t>
            </a:r>
            <a:r>
              <a:rPr lang="es-ES" sz="2400" dirty="0"/>
              <a:t>El sistema </a:t>
            </a:r>
            <a:r>
              <a:rPr lang="es-ES" sz="2400" dirty="0" smtClean="0"/>
              <a:t>de superación permitió </a:t>
            </a:r>
            <a:r>
              <a:rPr lang="es-ES" sz="2400" dirty="0"/>
              <a:t>revelar las relaciones entre: la formación básica y especializada en lo sociopolítico y tecnológico, pedagógico profesional, científico investigativo y la superación como partes de dicho proceso, que conscientemente dirigido, propicia el mejoramiento de su desempeño profesional pedagógico. </a:t>
            </a:r>
            <a:r>
              <a:rPr lang="es-ES" sz="2400" dirty="0" smtClean="0"/>
              <a:t>La </a:t>
            </a:r>
            <a:r>
              <a:rPr lang="es-ES" sz="2400" dirty="0"/>
              <a:t>valoración de los resultados de la aplicación de la propuesta, ha permitido constatar los cambios positivos y criterios obtenidos en la aplicación </a:t>
            </a:r>
            <a:r>
              <a:rPr lang="es-ES" sz="2400" dirty="0" smtClean="0"/>
              <a:t>del </a:t>
            </a:r>
            <a:r>
              <a:rPr lang="es-ES" sz="2400" dirty="0"/>
              <a:t>sistema. </a:t>
            </a:r>
            <a:endParaRPr lang="es-ES" sz="2400" dirty="0"/>
          </a:p>
        </p:txBody>
      </p:sp>
      <p:sp>
        <p:nvSpPr>
          <p:cNvPr id="42" name="Rectángulo 41"/>
          <p:cNvSpPr/>
          <p:nvPr/>
        </p:nvSpPr>
        <p:spPr>
          <a:xfrm>
            <a:off x="1154907" y="14458135"/>
            <a:ext cx="19131795" cy="30297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9998" y="18351736"/>
            <a:ext cx="19042561" cy="2431814"/>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400" dirty="0"/>
              <a:t>La superación de los profesores noveles del IFAL-UH, es un proceso que representa un movimiento de elevación de la calidad de la educación superior de una particular connotación por la incidencia de sus resultados en otros programas priorizados. Al contribuir a la elevación de la calidad de la preparación de los educadores factor esencial en el logro de los objetivos de muchos otros programas educacionales. </a:t>
            </a:r>
            <a:r>
              <a:rPr lang="es-ES" sz="2400" dirty="0" smtClean="0"/>
              <a:t> El </a:t>
            </a:r>
            <a:r>
              <a:rPr lang="es-ES" sz="2400" dirty="0"/>
              <a:t>posgrado forma parte de las transformaciones revolucionarias en curso, por lo que sistemáticamente incorpora nuevas dimensiones y quedan muchos aspectos por comprender y proyectar suficientemente, entre ellos la gestión del conocimiento en el contexto territorial, además, ofrece oportunidades inéditas de poner los conocimientos al servicio de la solución de los problemas científicos detectados en cada territorio donde los participantes son promotores del aprendizaje, y están potencialmente volcados a la innovación, y la transformación.</a:t>
            </a:r>
            <a:endParaRPr lang="en-US" sz="2400" dirty="0"/>
          </a:p>
        </p:txBody>
      </p:sp>
      <p:sp>
        <p:nvSpPr>
          <p:cNvPr id="44" name="Rectángulo 43"/>
          <p:cNvSpPr/>
          <p:nvPr/>
        </p:nvSpPr>
        <p:spPr>
          <a:xfrm>
            <a:off x="1154905" y="18332686"/>
            <a:ext cx="19131795" cy="24508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414044" y="21706593"/>
            <a:ext cx="18665905" cy="1669572"/>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lvl="0" algn="l">
              <a:lnSpc>
                <a:spcPct val="100000"/>
              </a:lnSpc>
            </a:pPr>
            <a:endParaRPr lang="es-ES" sz="2400" dirty="0"/>
          </a:p>
        </p:txBody>
      </p:sp>
      <p:sp>
        <p:nvSpPr>
          <p:cNvPr id="46" name="Rectángulo 45"/>
          <p:cNvSpPr/>
          <p:nvPr/>
        </p:nvSpPr>
        <p:spPr>
          <a:xfrm>
            <a:off x="1103687" y="21551610"/>
            <a:ext cx="19131795" cy="49804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5679793" y="17564100"/>
            <a:ext cx="10093882" cy="756908"/>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807749" y="13699506"/>
            <a:ext cx="10093882" cy="759444"/>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5868709" y="9695620"/>
            <a:ext cx="10093882" cy="70568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16807" y="27660601"/>
            <a:ext cx="19131795" cy="1007200"/>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s-ES" sz="2400" dirty="0"/>
              <a:t>A </a:t>
            </a:r>
            <a:r>
              <a:rPr lang="es-ES" sz="2400" dirty="0" smtClean="0"/>
              <a:t>la </a:t>
            </a:r>
            <a:r>
              <a:rPr lang="es-ES" sz="2400" dirty="0"/>
              <a:t>comunidad científica </a:t>
            </a:r>
            <a:r>
              <a:rPr lang="es-ES" sz="2400" dirty="0" smtClean="0"/>
              <a:t>de la Cátedra de </a:t>
            </a:r>
            <a:r>
              <a:rPr lang="es-ES" sz="2400" dirty="0"/>
              <a:t>la Educación Avanzada, por la oportunidad que me dio </a:t>
            </a:r>
            <a:r>
              <a:rPr lang="es-ES" sz="2400" dirty="0" smtClean="0"/>
              <a:t>para </a:t>
            </a:r>
            <a:r>
              <a:rPr lang="es-ES" sz="2400" dirty="0"/>
              <a:t>emprender este largo camino bajo la guía de la querida profesora Dr. Cs. Julia Añorga Morales, iniciadora de esta Teoría </a:t>
            </a:r>
            <a:r>
              <a:rPr lang="es-ES" sz="2400" dirty="0" smtClean="0"/>
              <a:t>educativa genuinamente cubana</a:t>
            </a:r>
            <a:r>
              <a:rPr lang="es-ES" sz="2400" smtClean="0"/>
              <a:t>, agradezco </a:t>
            </a:r>
            <a:r>
              <a:rPr lang="es-ES" sz="2400" dirty="0"/>
              <a:t>su humanismo, ejemplo, sabiduría y exigencia </a:t>
            </a:r>
            <a:endParaRPr lang="en-US" sz="2400" dirty="0"/>
          </a:p>
        </p:txBody>
      </p:sp>
      <p:sp>
        <p:nvSpPr>
          <p:cNvPr id="4" name="3 Rectángulo"/>
          <p:cNvSpPr/>
          <p:nvPr/>
        </p:nvSpPr>
        <p:spPr>
          <a:xfrm>
            <a:off x="1181100" y="21600289"/>
            <a:ext cx="19051459" cy="4893647"/>
          </a:xfrm>
          <a:prstGeom prst="rect">
            <a:avLst/>
          </a:prstGeom>
        </p:spPr>
        <p:txBody>
          <a:bodyPr wrap="square">
            <a:spAutoFit/>
          </a:bodyPr>
          <a:lstStyle/>
          <a:p>
            <a:pPr marL="457200" indent="-457200">
              <a:buFont typeface="+mj-lt"/>
              <a:buAutoNum type="arabicPeriod"/>
            </a:pPr>
            <a:r>
              <a:rPr lang="es-ES" sz="2400" dirty="0" smtClean="0"/>
              <a:t>Castro </a:t>
            </a:r>
            <a:r>
              <a:rPr lang="es-ES" sz="2400" dirty="0"/>
              <a:t>Ruz, Fidel. Discurso en la clausura del IV Congreso de Educación Superior. 2004. Pág.51. </a:t>
            </a:r>
          </a:p>
          <a:p>
            <a:pPr marL="457200" indent="-457200">
              <a:buFont typeface="+mj-lt"/>
              <a:buAutoNum type="arabicPeriod"/>
            </a:pPr>
            <a:r>
              <a:rPr lang="es-ES" sz="2400" dirty="0" smtClean="0"/>
              <a:t>Ministerio </a:t>
            </a:r>
            <a:r>
              <a:rPr lang="es-ES" sz="2400" dirty="0"/>
              <a:t>de Educación Superior. Resolución Ministerial 140/2019. Reglamento de la educación de postgrado de la República de Cuba. Gaceta Oficial de la República de Cuba. 2019. Pág. 1. </a:t>
            </a:r>
          </a:p>
          <a:p>
            <a:pPr marL="457200" indent="-457200">
              <a:buFont typeface="+mj-lt"/>
              <a:buAutoNum type="arabicPeriod"/>
            </a:pPr>
            <a:r>
              <a:rPr lang="es-ES" sz="2400" dirty="0" smtClean="0"/>
              <a:t>Añorga </a:t>
            </a:r>
            <a:r>
              <a:rPr lang="es-ES" sz="2400" dirty="0"/>
              <a:t>Morales, Julia. Paradigma Educativo Alternativo para el Mejoramiento Profesional y Humano de los Recursos Laborales y de la Comunidad: EDUCACION AVANZADA. Impresión Ligera. Ciudad de La Habana, Cuba. 1999. Pág. 30 </a:t>
            </a:r>
          </a:p>
          <a:p>
            <a:pPr marL="457200" indent="-457200">
              <a:buFont typeface="+mj-lt"/>
              <a:buAutoNum type="arabicPeriod"/>
            </a:pPr>
            <a:r>
              <a:rPr lang="es-ES" sz="2400" dirty="0" smtClean="0"/>
              <a:t>Añorga </a:t>
            </a:r>
            <a:r>
              <a:rPr lang="es-ES" sz="2400" dirty="0"/>
              <a:t>Morales, Julia; </a:t>
            </a:r>
            <a:r>
              <a:rPr lang="es-ES" sz="2400" dirty="0" err="1"/>
              <a:t>Robau</a:t>
            </a:r>
            <a:r>
              <a:rPr lang="es-ES" sz="2400" dirty="0"/>
              <a:t> </a:t>
            </a:r>
            <a:r>
              <a:rPr lang="es-ES" sz="2400" dirty="0" err="1"/>
              <a:t>Shelton</a:t>
            </a:r>
            <a:r>
              <a:rPr lang="es-ES" sz="2400" dirty="0"/>
              <a:t>, Dora Luisa; </a:t>
            </a:r>
            <a:r>
              <a:rPr lang="es-ES" sz="2400" dirty="0" err="1"/>
              <a:t>Magaz</a:t>
            </a:r>
            <a:r>
              <a:rPr lang="es-ES" sz="2400" dirty="0"/>
              <a:t> Cáceres, </a:t>
            </a:r>
            <a:r>
              <a:rPr lang="es-ES" sz="2400" dirty="0" err="1"/>
              <a:t>Gisleda</a:t>
            </a:r>
            <a:r>
              <a:rPr lang="es-ES" sz="2400" dirty="0"/>
              <a:t>; Caballero Cárdenas, Elvira; Del Toro González, Aida Julia; Capote Obregón, Rosa María. Glosario de términos de la Educación Avanzada. Ciudad de La Habana. 2000. Pág. 12 </a:t>
            </a:r>
          </a:p>
          <a:p>
            <a:pPr marL="457200" indent="-457200">
              <a:buFont typeface="+mj-lt"/>
              <a:buAutoNum type="arabicPeriod"/>
            </a:pPr>
            <a:r>
              <a:rPr lang="es-ES" sz="2400" dirty="0" smtClean="0"/>
              <a:t>Añorga </a:t>
            </a:r>
            <a:r>
              <a:rPr lang="es-ES" sz="2400" dirty="0"/>
              <a:t>Morales, Julia. Paradigma educativo alternativo para el mejoramiento profesional y humano de los recursos laborales y de la comunidad: Educación Avanzada. 1997. Pág. 19 </a:t>
            </a:r>
          </a:p>
          <a:p>
            <a:pPr marL="457200" indent="-457200">
              <a:buFont typeface="+mj-lt"/>
              <a:buAutoNum type="arabicPeriod"/>
            </a:pPr>
            <a:r>
              <a:rPr lang="es-ES" sz="2400" dirty="0" smtClean="0"/>
              <a:t>Ministerio </a:t>
            </a:r>
            <a:r>
              <a:rPr lang="es-ES" sz="2400" dirty="0"/>
              <a:t>de Educación Superior. Resolución Ministerial 140/2019. Reglamento de la educación de postgrado de la República de Cuba. Gaceta Oficial de la República de Cuba. 2019. Pág. 40. </a:t>
            </a:r>
          </a:p>
          <a:p>
            <a:pPr marL="457200" indent="-457200">
              <a:buFont typeface="+mj-lt"/>
              <a:buAutoNum type="arabicPeriod"/>
            </a:pPr>
            <a:r>
              <a:rPr lang="es-ES" sz="2400" dirty="0" smtClean="0"/>
              <a:t>Añorga </a:t>
            </a:r>
            <a:r>
              <a:rPr lang="es-ES" sz="2400" dirty="0"/>
              <a:t>Morales, Julia. El perfeccionamiento del sistema de superación de los profesores universitarios. Tesis en opción al grado científico de Doctora en Ciencias Pedagógicas. La Habana, Cuba. 1989. Pág. 60. </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961</Words>
  <Application>Microsoft Office PowerPoint</Application>
  <PresentationFormat>Personalizado</PresentationFormat>
  <Paragraphs>22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IX Taller Internacional sobre la Formación Universitaria de Profesionales de la Educación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Secretaria 1</cp:lastModifiedBy>
  <cp:revision>22</cp:revision>
  <dcterms:created xsi:type="dcterms:W3CDTF">2021-12-21T16:45:31Z</dcterms:created>
  <dcterms:modified xsi:type="dcterms:W3CDTF">2022-01-07T21:38:02Z</dcterms:modified>
</cp:coreProperties>
</file>