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33" d="100"/>
          <a:sy n="33" d="100"/>
        </p:scale>
        <p:origin x="-1116" y="2628"/>
      </p:cViewPr>
      <p:guideLst>
        <p:guide orient="horz" pos="10318"/>
        <p:guide pos="69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endive.upr.edu.cu/index.php/MendiveUPR/article/view/24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n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65"/>
            <a:ext cx="21959888" cy="3275698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90800" y="5057995"/>
            <a:ext cx="17722096" cy="1114206"/>
          </a:xfrm>
        </p:spPr>
        <p:txBody>
          <a:bodyPr>
            <a:normAutofit fontScale="90000"/>
          </a:bodyPr>
          <a:lstStyle/>
          <a:p>
            <a:r>
              <a:rPr lang="es-CO" sz="6600" b="1" dirty="0" smtClean="0">
                <a:solidFill>
                  <a:srgbClr val="002060"/>
                </a:solidFill>
              </a:rPr>
              <a:t>IX TALLER INTERNACIONAL SOBRE LA FORMACIÓN UNIVERSITARIA DE PROFESIONALES DE LA EDUCACIÓN</a:t>
            </a:r>
            <a:endParaRPr lang="en-US" sz="66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28725" y="10715625"/>
            <a:ext cx="19084171" cy="1943100"/>
          </a:xfrm>
        </p:spPr>
        <p:txBody>
          <a:bodyPr>
            <a:normAutofit/>
          </a:bodyPr>
          <a:lstStyle/>
          <a:p>
            <a:pPr algn="just"/>
            <a:r>
              <a:rPr lang="es-CO" sz="3200" dirty="0"/>
              <a:t>En la </a:t>
            </a:r>
            <a:r>
              <a:rPr lang="es-CO" sz="3200" dirty="0" smtClean="0"/>
              <a:t>actualidad, </a:t>
            </a:r>
            <a:r>
              <a:rPr lang="es-CO" sz="3200" dirty="0"/>
              <a:t>la relación ciencia- </a:t>
            </a:r>
            <a:r>
              <a:rPr lang="es-CO" sz="3200" dirty="0" smtClean="0"/>
              <a:t>tecnología-innovación </a:t>
            </a:r>
            <a:r>
              <a:rPr lang="es-CO" sz="3200" dirty="0"/>
              <a:t>es la base de los impactos sociales y el desarrollo humano. Tal premisa sustenta la Agenda 2030 aun en tiempos de Covid-19. </a:t>
            </a:r>
            <a:r>
              <a:rPr lang="es-CO" sz="3200" b="1" dirty="0"/>
              <a:t>Objetivo</a:t>
            </a:r>
            <a:r>
              <a:rPr lang="es-CO" sz="3200" b="1" dirty="0" smtClean="0"/>
              <a:t>: </a:t>
            </a:r>
            <a:r>
              <a:rPr lang="es-CO" sz="3200" dirty="0" smtClean="0"/>
              <a:t>socializar </a:t>
            </a:r>
            <a:r>
              <a:rPr lang="es-CO" sz="3200" dirty="0"/>
              <a:t>los aportes a la formación de profesionales de la Psicología en temas relacionados con la Educación Especial desde una perspectiva inclusiva y equitativa, por un desarrollo sostenible.</a:t>
            </a:r>
          </a:p>
          <a:p>
            <a:pPr algn="just"/>
            <a:endParaRPr lang="es-CO" sz="3200" b="1" dirty="0"/>
          </a:p>
          <a:p>
            <a:pPr algn="just"/>
            <a:endParaRPr lang="en-US" sz="3200" dirty="0" smtClean="0"/>
          </a:p>
          <a:p>
            <a:pPr algn="just"/>
            <a:endParaRPr lang="en-US" sz="32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2590800" y="5896195"/>
            <a:ext cx="17722096" cy="111420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4800" dirty="0">
                <a:solidFill>
                  <a:srgbClr val="002060"/>
                </a:solidFill>
              </a:rPr>
              <a:t>FORMACIÓN DE PROFESIONALES DE LA PSICOLOGÍA EN TEMAS RELACIONADOS CON LA EDUCACIÓN ESPECIAL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xmlns="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1175576" y="7506243"/>
            <a:ext cx="18998373" cy="769233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O" sz="4800" dirty="0">
                <a:solidFill>
                  <a:srgbClr val="002060"/>
                </a:solidFill>
              </a:rPr>
              <a:t>Dr. C. Ahmadou MAIGA. </a:t>
            </a:r>
            <a:r>
              <a:rPr lang="es-CO" sz="4800" dirty="0" smtClean="0">
                <a:solidFill>
                  <a:srgbClr val="002060"/>
                </a:solidFill>
              </a:rPr>
              <a:t>Universidad </a:t>
            </a:r>
            <a:r>
              <a:rPr lang="es-CO" sz="4800" dirty="0">
                <a:solidFill>
                  <a:srgbClr val="002060"/>
                </a:solidFill>
              </a:rPr>
              <a:t>de las Letras y Ciencias Humanas de Bamako (ULSHB), </a:t>
            </a:r>
            <a:r>
              <a:rPr lang="es-CO" sz="4800" dirty="0" smtClean="0">
                <a:solidFill>
                  <a:srgbClr val="002060"/>
                </a:solidFill>
              </a:rPr>
              <a:t>República de Mali </a:t>
            </a:r>
            <a:endParaRPr lang="es-CO" sz="4800" dirty="0">
              <a:solidFill>
                <a:srgbClr val="002060"/>
              </a:solidFill>
            </a:endParaRPr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04427" y="2241430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4. </a:t>
            </a:r>
            <a:r>
              <a:rPr lang="en-US" b="1" dirty="0">
                <a:solidFill>
                  <a:srgbClr val="002060"/>
                </a:solidFill>
              </a:rPr>
              <a:t>REFERENCIAS </a:t>
            </a:r>
            <a:r>
              <a:rPr lang="en-US" b="1" dirty="0" smtClean="0">
                <a:solidFill>
                  <a:srgbClr val="002060"/>
                </a:solidFill>
              </a:rPr>
              <a:t>BIBLIOGRÁFICAS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9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10590488" y="27799484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 smtClean="0">
                <a:solidFill>
                  <a:srgbClr val="002060"/>
                </a:solidFill>
              </a:rPr>
              <a:t>AGRADECIMIENTOS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1181100" y="10663141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228726" y="13601700"/>
            <a:ext cx="19088100" cy="5229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s-CO" sz="3200" b="1" dirty="0" smtClean="0"/>
              <a:t>Aportes </a:t>
            </a:r>
            <a:r>
              <a:rPr lang="es-CO" sz="3200" b="1" dirty="0"/>
              <a:t>a la formación de profesionales de la Psicología en temas relacionados con la Educación </a:t>
            </a:r>
            <a:r>
              <a:rPr lang="es-CO" sz="3200" b="1" dirty="0" smtClean="0"/>
              <a:t>Especial: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CO" sz="3200" dirty="0" smtClean="0"/>
              <a:t>Presentación de una asignatura que ofrece cuatro </a:t>
            </a:r>
            <a:r>
              <a:rPr lang="es-CO" sz="3200" dirty="0"/>
              <a:t>créditos académicos y se distribuye en 40 horas de conferencias magistrales, 20 horas de trabajo práctico e igual cantidad de trabajo personal del estudiante. Dentro del componente académico, los estudiantes reciben los contenidos agrupados en siete capítulos: </a:t>
            </a:r>
            <a:r>
              <a:rPr lang="es-CO" sz="3200" dirty="0" smtClean="0"/>
              <a:t>Introducción </a:t>
            </a:r>
            <a:r>
              <a:rPr lang="es-CO" sz="3200" dirty="0"/>
              <a:t>a la Educación Especial, </a:t>
            </a:r>
            <a:r>
              <a:rPr lang="es-CO" sz="3200" dirty="0" smtClean="0"/>
              <a:t>Historia </a:t>
            </a:r>
            <a:r>
              <a:rPr lang="es-CO" sz="3200" dirty="0"/>
              <a:t>y política de la Educación Especial en Mali, </a:t>
            </a:r>
            <a:r>
              <a:rPr lang="es-CO" sz="3200" dirty="0" smtClean="0"/>
              <a:t>Didáctica </a:t>
            </a:r>
            <a:r>
              <a:rPr lang="es-CO" sz="3200" dirty="0"/>
              <a:t>y teorías de aprendizaje para diferentes categorías de la discapacidad, </a:t>
            </a:r>
            <a:r>
              <a:rPr lang="es-CO" sz="3200" dirty="0" smtClean="0"/>
              <a:t>Didáctica</a:t>
            </a:r>
            <a:r>
              <a:rPr lang="es-CO" sz="3200" dirty="0"/>
              <a:t>, </a:t>
            </a:r>
            <a:r>
              <a:rPr lang="es-CO" sz="3200" dirty="0" smtClean="0"/>
              <a:t>Gestión </a:t>
            </a:r>
            <a:r>
              <a:rPr lang="es-CO" sz="3200" dirty="0"/>
              <a:t>de un aula inclusiva, </a:t>
            </a:r>
            <a:r>
              <a:rPr lang="es-CO" sz="3200" dirty="0" smtClean="0"/>
              <a:t>Trabajos </a:t>
            </a:r>
            <a:r>
              <a:rPr lang="es-CO" sz="3200" dirty="0"/>
              <a:t>dirigidos (estudios de caso) y trabajo práctico. </a:t>
            </a:r>
            <a:r>
              <a:rPr lang="es-CO" sz="3200" dirty="0" smtClean="0"/>
              <a:t>La </a:t>
            </a:r>
            <a:r>
              <a:rPr lang="es-CO" sz="3200" dirty="0"/>
              <a:t>Universidad de las Letras y Ciencias Humanas de Bamako en </a:t>
            </a:r>
            <a:r>
              <a:rPr lang="es-CO" sz="3200" dirty="0" smtClean="0"/>
              <a:t>Mali, </a:t>
            </a:r>
            <a:r>
              <a:rPr lang="es-CO" sz="3200" dirty="0" smtClean="0"/>
              <a:t>enfrenta </a:t>
            </a:r>
            <a:r>
              <a:rPr lang="es-CO" sz="3200" dirty="0"/>
              <a:t>desafíos ante el acceso de personas con discapacidad a sus programas de estudio, la existencia de barreras y la preparación del claustros no graduado de Educación Especial para la atención a la </a:t>
            </a:r>
            <a:r>
              <a:rPr lang="es-CO" sz="3200" dirty="0" smtClean="0"/>
              <a:t>diversidad</a:t>
            </a:r>
            <a:r>
              <a:rPr lang="es-CO" sz="3200" dirty="0" smtClean="0"/>
              <a:t>.  </a:t>
            </a:r>
            <a:endParaRPr lang="es-CO" sz="3200" dirty="0"/>
          </a:p>
        </p:txBody>
      </p:sp>
      <p:sp>
        <p:nvSpPr>
          <p:cNvPr id="42" name="Rectángulo 41"/>
          <p:cNvSpPr/>
          <p:nvPr/>
        </p:nvSpPr>
        <p:spPr>
          <a:xfrm>
            <a:off x="1181100" y="13601701"/>
            <a:ext cx="19131795" cy="52863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200151" y="20145375"/>
            <a:ext cx="19141320" cy="19716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3200" dirty="0" smtClean="0"/>
              <a:t>Se evidencia la necesidad de un trabajo comparado entre la realidad de Mali y Cuba. En </a:t>
            </a:r>
            <a:r>
              <a:rPr lang="es-CO" sz="3200" dirty="0"/>
              <a:t>lo adelante, como resultado de este estudio, se deriva un estudio comparado de la formación de los profesionales de ambos países, el enriquecimiento de las estrategias </a:t>
            </a:r>
            <a:r>
              <a:rPr lang="es-CO" sz="3200"/>
              <a:t>de </a:t>
            </a:r>
            <a:r>
              <a:rPr lang="es-CO" sz="3200" smtClean="0"/>
              <a:t>internacionalización </a:t>
            </a:r>
            <a:r>
              <a:rPr lang="es-CO" sz="3200" dirty="0"/>
              <a:t>y el trabajo en proyectos de investigación, desarrollo e innovación que permitan un desarrollo sostenible en cada una de las realidades a partir de metas comunes y de particularidades </a:t>
            </a:r>
            <a:r>
              <a:rPr lang="es-CO" sz="3200" dirty="0" smtClean="0"/>
              <a:t>diferentes.</a:t>
            </a:r>
            <a:endParaRPr lang="en-US" sz="3200" dirty="0"/>
          </a:p>
        </p:txBody>
      </p:sp>
      <p:sp>
        <p:nvSpPr>
          <p:cNvPr id="44" name="Rectángulo 43"/>
          <p:cNvSpPr/>
          <p:nvPr/>
        </p:nvSpPr>
        <p:spPr>
          <a:xfrm>
            <a:off x="1152525" y="20047186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1161215" y="21468468"/>
            <a:ext cx="18665905" cy="19344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200" dirty="0"/>
          </a:p>
        </p:txBody>
      </p:sp>
      <p:sp>
        <p:nvSpPr>
          <p:cNvPr id="46" name="Rectángulo 45"/>
          <p:cNvSpPr/>
          <p:nvPr/>
        </p:nvSpPr>
        <p:spPr>
          <a:xfrm>
            <a:off x="1000125" y="23581852"/>
            <a:ext cx="19284195" cy="37358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90151" y="1898427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47276" y="12779611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975277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  <p:sp>
        <p:nvSpPr>
          <p:cNvPr id="54" name="Subtítulo 2"/>
          <p:cNvSpPr txBox="1">
            <a:spLocks/>
          </p:cNvSpPr>
          <p:nvPr/>
        </p:nvSpPr>
        <p:spPr>
          <a:xfrm>
            <a:off x="1466850" y="28247572"/>
            <a:ext cx="19131795" cy="8544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800" dirty="0" smtClean="0"/>
              <a:t>“A la </a:t>
            </a:r>
            <a:r>
              <a:rPr lang="en-US" sz="2800" dirty="0" err="1" smtClean="0"/>
              <a:t>Educación</a:t>
            </a:r>
            <a:r>
              <a:rPr lang="en-US" sz="2800" dirty="0" smtClean="0"/>
              <a:t> Especial en Cuba, </a:t>
            </a:r>
            <a:r>
              <a:rPr lang="en-US" sz="2800" dirty="0" err="1" smtClean="0"/>
              <a:t>por</a:t>
            </a:r>
            <a:r>
              <a:rPr lang="en-US" sz="2800" dirty="0" smtClean="0"/>
              <a:t> </a:t>
            </a:r>
            <a:r>
              <a:rPr lang="en-US" sz="2800" dirty="0" err="1" smtClean="0"/>
              <a:t>sus</a:t>
            </a:r>
            <a:r>
              <a:rPr lang="en-US" sz="2800" dirty="0" smtClean="0"/>
              <a:t> </a:t>
            </a:r>
            <a:r>
              <a:rPr lang="en-US" sz="2800" dirty="0" err="1" smtClean="0"/>
              <a:t>aportes</a:t>
            </a:r>
            <a:r>
              <a:rPr lang="en-US" sz="2800" dirty="0" smtClean="0"/>
              <a:t> y a los </a:t>
            </a:r>
            <a:r>
              <a:rPr lang="en-US" sz="2800" dirty="0" err="1" smtClean="0"/>
              <a:t>profesionales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luchan</a:t>
            </a:r>
            <a:r>
              <a:rPr lang="en-US" sz="2800" dirty="0" smtClean="0"/>
              <a:t> en Mali </a:t>
            </a:r>
            <a:r>
              <a:rPr lang="en-US" sz="2800" dirty="0" err="1" smtClean="0"/>
              <a:t>por</a:t>
            </a:r>
            <a:r>
              <a:rPr lang="en-US" sz="2800" dirty="0" smtClean="0"/>
              <a:t>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adecuada</a:t>
            </a:r>
            <a:r>
              <a:rPr lang="en-US" sz="2800" dirty="0" smtClean="0"/>
              <a:t> </a:t>
            </a:r>
            <a:r>
              <a:rPr lang="en-US" sz="2800" dirty="0" err="1" smtClean="0"/>
              <a:t>atención</a:t>
            </a:r>
            <a:r>
              <a:rPr lang="en-US" sz="2800" dirty="0" smtClean="0"/>
              <a:t> a la </a:t>
            </a:r>
            <a:r>
              <a:rPr lang="en-US" sz="2800" dirty="0" err="1" smtClean="0"/>
              <a:t>diversidad</a:t>
            </a:r>
            <a:r>
              <a:rPr lang="en-US" sz="2800" dirty="0" smtClean="0"/>
              <a:t>.”</a:t>
            </a:r>
            <a:endParaRPr lang="en-US" sz="2800" dirty="0"/>
          </a:p>
        </p:txBody>
      </p:sp>
      <p:sp>
        <p:nvSpPr>
          <p:cNvPr id="6" name="5 Rectángulo"/>
          <p:cNvSpPr/>
          <p:nvPr/>
        </p:nvSpPr>
        <p:spPr>
          <a:xfrm>
            <a:off x="1031874" y="23600460"/>
            <a:ext cx="1925637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3200" dirty="0"/>
              <a:t>MAIGA, A. (2021). La Educación Especial en la República de Mali: antecedentes, desafíos y perspectivas. </a:t>
            </a:r>
            <a:r>
              <a:rPr lang="es-CO" sz="3200" dirty="0" err="1"/>
              <a:t>Recherches</a:t>
            </a:r>
            <a:r>
              <a:rPr lang="es-CO" sz="3200" dirty="0"/>
              <a:t> </a:t>
            </a:r>
            <a:r>
              <a:rPr lang="es-CO" sz="3200" dirty="0" err="1"/>
              <a:t>Africaines</a:t>
            </a:r>
            <a:r>
              <a:rPr lang="es-CO" sz="3200" dirty="0"/>
              <a:t>. </a:t>
            </a:r>
            <a:r>
              <a:rPr lang="es-CO" sz="3200" dirty="0" err="1"/>
              <a:t>Annales</a:t>
            </a:r>
            <a:r>
              <a:rPr lang="es-CO" sz="3200" dirty="0"/>
              <a:t> de </a:t>
            </a:r>
            <a:r>
              <a:rPr lang="es-CO" sz="3200" dirty="0" err="1"/>
              <a:t>I´Université</a:t>
            </a:r>
            <a:r>
              <a:rPr lang="es-CO" sz="3200" dirty="0"/>
              <a:t> des </a:t>
            </a:r>
            <a:r>
              <a:rPr lang="es-CO" sz="3200" dirty="0" err="1"/>
              <a:t>Lettres</a:t>
            </a:r>
            <a:r>
              <a:rPr lang="es-CO" sz="3200" dirty="0"/>
              <a:t> et </a:t>
            </a:r>
            <a:r>
              <a:rPr lang="es-CO" sz="3200" dirty="0" err="1"/>
              <a:t>Sciences</a:t>
            </a:r>
            <a:r>
              <a:rPr lang="es-CO" sz="3200" dirty="0"/>
              <a:t> </a:t>
            </a:r>
            <a:r>
              <a:rPr lang="es-CO" sz="3200" dirty="0" err="1"/>
              <a:t>Humaines</a:t>
            </a:r>
            <a:r>
              <a:rPr lang="es-CO" sz="3200" dirty="0"/>
              <a:t> de Bamako, p. </a:t>
            </a:r>
            <a:r>
              <a:rPr lang="es-CO" sz="3200" dirty="0" smtClean="0"/>
              <a:t>59-66</a:t>
            </a:r>
          </a:p>
          <a:p>
            <a:pPr algn="just"/>
            <a:r>
              <a:rPr lang="fr-FR" sz="3200" dirty="0"/>
              <a:t>Direction Nationale de l’Enseignement Supérieur et de la Recherche Scientifique (2016). Maquette nationale de demande d’habilitation à délivrer la licence. Université des Lettres et des Sciences Humaines de Bamako (ULSHB). District de Bamako, </a:t>
            </a:r>
            <a:r>
              <a:rPr lang="fr-FR" sz="3200" dirty="0" smtClean="0"/>
              <a:t>Mali</a:t>
            </a:r>
          </a:p>
          <a:p>
            <a:pPr algn="just"/>
            <a:r>
              <a:rPr lang="es-CO" sz="3200" dirty="0"/>
              <a:t>Puentes, T., y Sánchez, X. “Construyamos una "nueva realidad" más inclusiva en las universidades”. Revista </a:t>
            </a:r>
            <a:r>
              <a:rPr lang="es-CO" sz="3200" dirty="0" err="1"/>
              <a:t>Mendive</a:t>
            </a:r>
            <a:r>
              <a:rPr lang="es-CO" sz="3200" dirty="0"/>
              <a:t>. 19(2), p. 340-344. </a:t>
            </a:r>
            <a:r>
              <a:rPr lang="es-CO" sz="3200" dirty="0">
                <a:hlinkClick r:id="rId3"/>
              </a:rPr>
              <a:t>http://</a:t>
            </a:r>
            <a:r>
              <a:rPr lang="es-CO" sz="3200" dirty="0" smtClean="0">
                <a:hlinkClick r:id="rId3"/>
              </a:rPr>
              <a:t>mendive.upr.edu.cu/index.php/MendiveUPR/article/view/2453</a:t>
            </a:r>
            <a:r>
              <a:rPr lang="es-CO" sz="3200" dirty="0" smtClean="0"/>
              <a:t>   </a:t>
            </a:r>
            <a:endParaRPr lang="es-CO" sz="3200" dirty="0"/>
          </a:p>
        </p:txBody>
      </p:sp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</TotalTime>
  <Words>509</Words>
  <Application>Microsoft Office PowerPoint</Application>
  <PresentationFormat>Personnalisé</PresentationFormat>
  <Paragraphs>17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Tema de Office</vt:lpstr>
      <vt:lpstr>IX TALLER INTERNACIONAL SOBRE LA FORMACIÓN UNIVERSITARIA DE PROFESIONALES DE LA EDUCACIÓN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F</cp:lastModifiedBy>
  <cp:revision>20</cp:revision>
  <dcterms:created xsi:type="dcterms:W3CDTF">2021-12-21T16:45:31Z</dcterms:created>
  <dcterms:modified xsi:type="dcterms:W3CDTF">2022-01-20T16:36:02Z</dcterms:modified>
</cp:coreProperties>
</file>