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54" d="100"/>
          <a:sy n="54" d="100"/>
        </p:scale>
        <p:origin x="36" y="-75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1/21/2022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90800" y="4261120"/>
            <a:ext cx="17722096" cy="1911081"/>
          </a:xfrm>
        </p:spPr>
        <p:txBody>
          <a:bodyPr>
            <a:noAutofit/>
          </a:bodyPr>
          <a:lstStyle/>
          <a:p>
            <a:r>
              <a:rPr lang="en-US" sz="3600" b="1" dirty="0">
                <a:solidFill>
                  <a:srgbClr val="002060"/>
                </a:solidFill>
                <a:latin typeface="Calibri" panose="020F0502020204030204" pitchFamily="34" charset="0"/>
              </a:rPr>
              <a:t>I</a:t>
            </a:r>
            <a:r>
              <a:rPr lang="en-US" sz="3600" b="1" dirty="0" smtClean="0">
                <a:solidFill>
                  <a:srgbClr val="002060"/>
                </a:solidFill>
                <a:latin typeface="Calibri" panose="020F0502020204030204" pitchFamily="34" charset="0"/>
              </a:rPr>
              <a:t>X Taller </a:t>
            </a:r>
            <a:r>
              <a:rPr lang="en-US" sz="3600" b="1" dirty="0" err="1" smtClean="0">
                <a:solidFill>
                  <a:srgbClr val="002060"/>
                </a:solidFill>
                <a:latin typeface="Calibri" panose="020F0502020204030204" pitchFamily="34" charset="0"/>
              </a:rPr>
              <a:t>Internacional</a:t>
            </a:r>
            <a:r>
              <a:rPr lang="en-US" sz="3600" b="1" dirty="0" smtClean="0">
                <a:solidFill>
                  <a:srgbClr val="002060"/>
                </a:solidFill>
                <a:latin typeface="Calibri" panose="020F0502020204030204" pitchFamily="34" charset="0"/>
              </a:rPr>
              <a:t> </a:t>
            </a:r>
            <a:r>
              <a:rPr lang="en-US" sz="3600" b="1" dirty="0" err="1" smtClean="0">
                <a:solidFill>
                  <a:srgbClr val="002060"/>
                </a:solidFill>
                <a:latin typeface="Calibri" panose="020F0502020204030204" pitchFamily="34" charset="0"/>
              </a:rPr>
              <a:t>sobre</a:t>
            </a:r>
            <a:r>
              <a:rPr lang="en-US" sz="3600" b="1" dirty="0" smtClean="0">
                <a:solidFill>
                  <a:srgbClr val="002060"/>
                </a:solidFill>
                <a:latin typeface="Calibri" panose="020F0502020204030204" pitchFamily="34" charset="0"/>
              </a:rPr>
              <a:t> la </a:t>
            </a:r>
            <a:r>
              <a:rPr lang="en-US" sz="3600" b="1" dirty="0" err="1" smtClean="0">
                <a:solidFill>
                  <a:srgbClr val="002060"/>
                </a:solidFill>
                <a:latin typeface="Calibri" panose="020F0502020204030204" pitchFamily="34" charset="0"/>
              </a:rPr>
              <a:t>F</a:t>
            </a:r>
            <a:r>
              <a:rPr lang="en-US" sz="3600" b="1" dirty="0" err="1" smtClean="0">
                <a:solidFill>
                  <a:srgbClr val="002060"/>
                </a:solidFill>
                <a:latin typeface="Calibri" panose="020F0502020204030204" pitchFamily="34" charset="0"/>
              </a:rPr>
              <a:t>ormación</a:t>
            </a:r>
            <a:r>
              <a:rPr lang="en-US" sz="3600" b="1" dirty="0" smtClean="0">
                <a:solidFill>
                  <a:srgbClr val="002060"/>
                </a:solidFill>
                <a:latin typeface="Calibri" panose="020F0502020204030204" pitchFamily="34" charset="0"/>
              </a:rPr>
              <a:t> </a:t>
            </a:r>
            <a:r>
              <a:rPr lang="en-US" sz="3600" b="1" dirty="0" err="1" smtClean="0">
                <a:solidFill>
                  <a:srgbClr val="002060"/>
                </a:solidFill>
                <a:latin typeface="Calibri" panose="020F0502020204030204" pitchFamily="34" charset="0"/>
              </a:rPr>
              <a:t>Universitaria</a:t>
            </a:r>
            <a:r>
              <a:rPr lang="en-US" sz="3600" b="1" dirty="0" smtClean="0">
                <a:solidFill>
                  <a:srgbClr val="002060"/>
                </a:solidFill>
                <a:latin typeface="Calibri" panose="020F0502020204030204" pitchFamily="34" charset="0"/>
              </a:rPr>
              <a:t> de </a:t>
            </a:r>
            <a:r>
              <a:rPr lang="en-US" sz="3600" b="1" dirty="0" err="1" smtClean="0">
                <a:solidFill>
                  <a:srgbClr val="002060"/>
                </a:solidFill>
                <a:latin typeface="Calibri" panose="020F0502020204030204" pitchFamily="34" charset="0"/>
              </a:rPr>
              <a:t>Profesionales</a:t>
            </a:r>
            <a:r>
              <a:rPr lang="en-US" sz="3600" b="1" dirty="0" smtClean="0">
                <a:solidFill>
                  <a:srgbClr val="002060"/>
                </a:solidFill>
                <a:latin typeface="Calibri" panose="020F0502020204030204" pitchFamily="34" charset="0"/>
              </a:rPr>
              <a:t> de la </a:t>
            </a:r>
            <a:r>
              <a:rPr lang="en-US" sz="3600" b="1" dirty="0" err="1" smtClean="0">
                <a:solidFill>
                  <a:srgbClr val="002060"/>
                </a:solidFill>
                <a:latin typeface="Calibri" panose="020F0502020204030204" pitchFamily="34" charset="0"/>
              </a:rPr>
              <a:t>Educación</a:t>
            </a:r>
            <a:r>
              <a:rPr lang="en-US" sz="3600" b="1" dirty="0" smtClean="0">
                <a:solidFill>
                  <a:srgbClr val="002060"/>
                </a:solidFill>
                <a:latin typeface="Calibri" panose="020F0502020204030204" pitchFamily="34" charset="0"/>
              </a:rPr>
              <a:t>. FORM IX Taller </a:t>
            </a:r>
            <a:r>
              <a:rPr lang="en-US" sz="3600" b="1" dirty="0" err="1" smtClean="0">
                <a:solidFill>
                  <a:srgbClr val="002060"/>
                </a:solidFill>
                <a:latin typeface="Calibri" panose="020F0502020204030204" pitchFamily="34" charset="0"/>
              </a:rPr>
              <a:t>Internacional</a:t>
            </a:r>
            <a:r>
              <a:rPr lang="en-US" sz="3600" b="1" dirty="0" smtClean="0">
                <a:solidFill>
                  <a:srgbClr val="002060"/>
                </a:solidFill>
                <a:latin typeface="Calibri" panose="020F0502020204030204" pitchFamily="34" charset="0"/>
              </a:rPr>
              <a:t> </a:t>
            </a:r>
            <a:r>
              <a:rPr lang="en-US" sz="3600" b="1" dirty="0" err="1" smtClean="0">
                <a:solidFill>
                  <a:srgbClr val="002060"/>
                </a:solidFill>
                <a:latin typeface="Calibri" panose="020F0502020204030204" pitchFamily="34" charset="0"/>
              </a:rPr>
              <a:t>sobre</a:t>
            </a:r>
            <a:r>
              <a:rPr lang="en-US" sz="3600" b="1" dirty="0" smtClean="0">
                <a:solidFill>
                  <a:srgbClr val="002060"/>
                </a:solidFill>
                <a:latin typeface="Calibri" panose="020F0502020204030204" pitchFamily="34" charset="0"/>
              </a:rPr>
              <a:t> la </a:t>
            </a:r>
            <a:r>
              <a:rPr lang="en-US" sz="3600" b="1" dirty="0" err="1" smtClean="0">
                <a:solidFill>
                  <a:srgbClr val="002060"/>
                </a:solidFill>
                <a:latin typeface="Calibri" panose="020F0502020204030204" pitchFamily="34" charset="0"/>
              </a:rPr>
              <a:t>Formación</a:t>
            </a:r>
            <a:r>
              <a:rPr lang="en-US" sz="3600" b="1" dirty="0" smtClean="0">
                <a:solidFill>
                  <a:srgbClr val="002060"/>
                </a:solidFill>
                <a:latin typeface="Calibri" panose="020F0502020204030204" pitchFamily="34" charset="0"/>
              </a:rPr>
              <a:t> </a:t>
            </a:r>
            <a:r>
              <a:rPr lang="en-US" sz="3600" b="1" dirty="0" err="1" smtClean="0">
                <a:solidFill>
                  <a:srgbClr val="002060"/>
                </a:solidFill>
                <a:latin typeface="Calibri" panose="020F0502020204030204" pitchFamily="34" charset="0"/>
              </a:rPr>
              <a:t>Universitaria</a:t>
            </a:r>
            <a:r>
              <a:rPr lang="en-US" sz="3600" b="1" dirty="0" smtClean="0">
                <a:solidFill>
                  <a:srgbClr val="002060"/>
                </a:solidFill>
                <a:latin typeface="Calibri" panose="020F0502020204030204" pitchFamily="34" charset="0"/>
              </a:rPr>
              <a:t> de </a:t>
            </a:r>
            <a:r>
              <a:rPr lang="en-US" sz="3600" b="1" dirty="0" err="1">
                <a:solidFill>
                  <a:srgbClr val="002060"/>
                </a:solidFill>
                <a:latin typeface="Calibri" panose="020F0502020204030204" pitchFamily="34" charset="0"/>
              </a:rPr>
              <a:t>P</a:t>
            </a:r>
            <a:r>
              <a:rPr lang="en-US" sz="3600" b="1" dirty="0" err="1" smtClean="0">
                <a:solidFill>
                  <a:srgbClr val="002060"/>
                </a:solidFill>
                <a:latin typeface="Calibri" panose="020F0502020204030204" pitchFamily="34" charset="0"/>
              </a:rPr>
              <a:t>rofesionales</a:t>
            </a:r>
            <a:r>
              <a:rPr lang="en-US" sz="3600" b="1" dirty="0" smtClean="0">
                <a:solidFill>
                  <a:srgbClr val="002060"/>
                </a:solidFill>
                <a:latin typeface="Calibri" panose="020F0502020204030204" pitchFamily="34" charset="0"/>
              </a:rPr>
              <a:t> de la </a:t>
            </a:r>
            <a:r>
              <a:rPr lang="en-US" sz="3600" b="1" dirty="0" err="1" smtClean="0">
                <a:solidFill>
                  <a:srgbClr val="002060"/>
                </a:solidFill>
                <a:latin typeface="Calibri" panose="020F0502020204030204" pitchFamily="34" charset="0"/>
              </a:rPr>
              <a:t>Educación</a:t>
            </a:r>
            <a:endParaRPr lang="en-US" sz="3600" b="1" dirty="0">
              <a:solidFill>
                <a:srgbClr val="002060"/>
              </a:solidFill>
              <a:latin typeface="Calibri" panose="020F0502020204030204" pitchFamily="34" charset="0"/>
            </a:endParaRPr>
          </a:p>
        </p:txBody>
      </p:sp>
      <p:sp>
        <p:nvSpPr>
          <p:cNvPr id="3" name="Subtítulo 2"/>
          <p:cNvSpPr>
            <a:spLocks noGrp="1"/>
          </p:cNvSpPr>
          <p:nvPr>
            <p:ph type="subTitle" idx="1"/>
          </p:nvPr>
        </p:nvSpPr>
        <p:spPr>
          <a:xfrm>
            <a:off x="1646990" y="10612920"/>
            <a:ext cx="18665905" cy="2216562"/>
          </a:xfrm>
        </p:spPr>
        <p:txBody>
          <a:bodyPr>
            <a:normAutofit fontScale="92500" lnSpcReduction="20000"/>
          </a:bodyPr>
          <a:lstStyle/>
          <a:p>
            <a:pPr algn="just"/>
            <a:r>
              <a:rPr lang="es-US" sz="3200" dirty="0" smtClean="0">
                <a:latin typeface="Calibri Light" panose="020F0302020204030204" pitchFamily="34" charset="0"/>
              </a:rPr>
              <a:t>En </a:t>
            </a:r>
            <a:r>
              <a:rPr lang="es-US" sz="3200" dirty="0">
                <a:latin typeface="Calibri Light" panose="020F0302020204030204" pitchFamily="34" charset="0"/>
              </a:rPr>
              <a:t>la actualidad, el diseño y validación de los planes de estudio vigentes en la Educación Superior, denominados “E” a partir del curso 2016 - 2017, constituye un significativo acontecimiento para el desarrollo de la investigación en el campo de la formación de profesionales, con un alto impacto en la formación de maestros logopedas. Por tanto, el presente trabajo tiene como objetivo fundamentar desde el punto de vista teórico, las tendencias y momentos del proceso de desarrollo de habilidades investigativas, en la formación inicial de los estudiantes de la carrera Licenciatura en Educación Logopedia. </a:t>
            </a:r>
            <a:endParaRPr lang="es-ES" sz="3200" dirty="0">
              <a:latin typeface="Calibri Light" panose="020F0302020204030204" pitchFamily="34" charset="0"/>
            </a:endParaRPr>
          </a:p>
          <a:p>
            <a:pPr algn="just"/>
            <a:endParaRPr lang="en-US" sz="3200" dirty="0"/>
          </a:p>
        </p:txBody>
      </p:sp>
      <p:sp>
        <p:nvSpPr>
          <p:cNvPr id="28" name="Título 1"/>
          <p:cNvSpPr txBox="1">
            <a:spLocks/>
          </p:cNvSpPr>
          <p:nvPr/>
        </p:nvSpPr>
        <p:spPr>
          <a:xfrm>
            <a:off x="2590800" y="5986731"/>
            <a:ext cx="17722096" cy="1023669"/>
          </a:xfrm>
          <a:prstGeom prst="rect">
            <a:avLst/>
          </a:prstGeom>
        </p:spPr>
        <p:txBody>
          <a:bodyPr vert="horz" lIns="91440" tIns="45720" rIns="91440" bIns="45720" rtlCol="0" anchor="b">
            <a:normAutofit fontScale="250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endParaRPr lang="es-US" sz="9600" b="1" dirty="0" smtClean="0"/>
          </a:p>
          <a:p>
            <a:r>
              <a:rPr lang="es-US" sz="9600" b="1" dirty="0" smtClean="0"/>
              <a:t>DESARROLLO </a:t>
            </a:r>
            <a:r>
              <a:rPr lang="es-US" sz="9600" b="1" dirty="0"/>
              <a:t>DE HABILIDADES INVESTIGATIVAS EN LA FORMACIÓN INICIAL DE ESTUDIANTES DE LA CARRERA EDUCACIÓN LOGOPEDIA</a:t>
            </a:r>
            <a:endParaRPr lang="es-ES" sz="9600" dirty="0"/>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1181098" y="7388083"/>
            <a:ext cx="19131795" cy="167251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spcBef>
                <a:spcPts val="600"/>
              </a:spcBef>
              <a:buNone/>
            </a:pPr>
            <a:r>
              <a:rPr lang="en-US" sz="2000" dirty="0" err="1" smtClean="0"/>
              <a:t>Autora</a:t>
            </a:r>
            <a:r>
              <a:rPr lang="en-US" sz="2000" dirty="0" smtClean="0"/>
              <a:t>:</a:t>
            </a:r>
            <a:r>
              <a:rPr lang="en-US" sz="2000" dirty="0" smtClean="0">
                <a:solidFill>
                  <a:srgbClr val="002060"/>
                </a:solidFill>
              </a:rPr>
              <a:t> </a:t>
            </a:r>
            <a:r>
              <a:rPr lang="es-US" sz="2000" dirty="0" err="1" smtClean="0"/>
              <a:t>M.Sc</a:t>
            </a:r>
            <a:r>
              <a:rPr lang="es-US" sz="2000" dirty="0"/>
              <a:t>. Yarima Badillo Pérez. Profesora </a:t>
            </a:r>
            <a:r>
              <a:rPr lang="es-US" sz="2000" dirty="0" smtClean="0"/>
              <a:t>Asistente</a:t>
            </a:r>
          </a:p>
          <a:p>
            <a:pPr marL="0" indent="0" algn="ctr">
              <a:lnSpc>
                <a:spcPct val="100000"/>
              </a:lnSpc>
              <a:spcBef>
                <a:spcPts val="600"/>
              </a:spcBef>
              <a:buNone/>
            </a:pPr>
            <a:r>
              <a:rPr lang="es-US" sz="2000" dirty="0" smtClean="0"/>
              <a:t>      Tutores: Dr</a:t>
            </a:r>
            <a:r>
              <a:rPr lang="es-US" sz="2000" dirty="0"/>
              <a:t>. C Sara María Berrio Sánchez. Profesora </a:t>
            </a:r>
            <a:r>
              <a:rPr lang="es-US" sz="2000" dirty="0" smtClean="0"/>
              <a:t>Titular.</a:t>
            </a:r>
          </a:p>
          <a:p>
            <a:pPr marL="0" indent="0" algn="ctr">
              <a:lnSpc>
                <a:spcPct val="100000"/>
              </a:lnSpc>
              <a:spcBef>
                <a:spcPts val="600"/>
              </a:spcBef>
              <a:buNone/>
            </a:pPr>
            <a:r>
              <a:rPr lang="es-US" sz="2000" dirty="0"/>
              <a:t> </a:t>
            </a:r>
            <a:r>
              <a:rPr lang="es-US" sz="2000" dirty="0" smtClean="0"/>
              <a:t>                                          Dr</a:t>
            </a:r>
            <a:r>
              <a:rPr lang="es-US" sz="2000" dirty="0"/>
              <a:t>. C Milagros de la Caridad Sánchez Herrera. Profesora Titular</a:t>
            </a:r>
            <a:r>
              <a:rPr lang="es-US" sz="2000" dirty="0" smtClean="0"/>
              <a:t>. </a:t>
            </a:r>
          </a:p>
          <a:p>
            <a:pPr marL="0" indent="0" algn="ctr">
              <a:lnSpc>
                <a:spcPct val="100000"/>
              </a:lnSpc>
              <a:spcBef>
                <a:spcPts val="600"/>
              </a:spcBef>
              <a:buNone/>
            </a:pPr>
            <a:r>
              <a:rPr lang="es-US" sz="2000" dirty="0" smtClean="0"/>
              <a:t>                               Profesoras de la Universidad </a:t>
            </a:r>
            <a:r>
              <a:rPr lang="es-US" sz="2000" dirty="0"/>
              <a:t>de Ciego de Ávila Máximo Gómez Báez, Cuba.</a:t>
            </a:r>
          </a:p>
          <a:p>
            <a:pPr marL="0" indent="0" algn="ctr">
              <a:lnSpc>
                <a:spcPct val="100000"/>
              </a:lnSpc>
              <a:spcBef>
                <a:spcPts val="600"/>
              </a:spcBef>
              <a:buNone/>
            </a:pPr>
            <a:endParaRPr lang="es-US" sz="2000" dirty="0"/>
          </a:p>
          <a:p>
            <a:pPr marL="0" indent="0" algn="ctr">
              <a:lnSpc>
                <a:spcPct val="100000"/>
              </a:lnSpc>
              <a:buNone/>
            </a:pPr>
            <a:r>
              <a:rPr lang="es-US" sz="1800" dirty="0" smtClean="0"/>
              <a:t>  </a:t>
            </a:r>
            <a:endParaRPr lang="es-US" sz="1800" dirty="0"/>
          </a:p>
          <a:p>
            <a:pPr marL="0" indent="0" algn="ctr">
              <a:buNone/>
            </a:pPr>
            <a:endParaRPr lang="en-US" sz="1800" dirty="0">
              <a:solidFill>
                <a:srgbClr val="002060"/>
              </a:solidFill>
            </a:endParaRPr>
          </a:p>
        </p:txBody>
      </p:sp>
      <p:sp>
        <p:nvSpPr>
          <p:cNvPr id="31" name="CuadroTexto 30"/>
          <p:cNvSpPr txBox="1"/>
          <p:nvPr/>
        </p:nvSpPr>
        <p:spPr>
          <a:xfrm>
            <a:off x="1646990" y="14125435"/>
            <a:ext cx="18452557" cy="3785652"/>
          </a:xfrm>
          <a:prstGeom prst="rect">
            <a:avLst/>
          </a:prstGeom>
          <a:noFill/>
        </p:spPr>
        <p:txBody>
          <a:bodyPr wrap="square" rtlCol="0">
            <a:spAutoFit/>
          </a:bodyPr>
          <a:lstStyle/>
          <a:p>
            <a:pPr algn="just"/>
            <a:r>
              <a:rPr lang="es-US" sz="2400" dirty="0">
                <a:latin typeface="Calibri Light" panose="020F0302020204030204" pitchFamily="34" charset="0"/>
              </a:rPr>
              <a:t>En el estudio realizado por las autoras sobre las definiciones conceptuales se pudo constatar que muchos autores </a:t>
            </a:r>
            <a:r>
              <a:rPr lang="es-US" sz="2400" dirty="0" smtClean="0">
                <a:latin typeface="Calibri Light" panose="020F0302020204030204" pitchFamily="34" charset="0"/>
              </a:rPr>
              <a:t>analizan la </a:t>
            </a:r>
            <a:r>
              <a:rPr lang="es-US" sz="2400" dirty="0">
                <a:latin typeface="Calibri Light" panose="020F0302020204030204" pitchFamily="34" charset="0"/>
              </a:rPr>
              <a:t>formación inicial y el desarrollo de las habilidades investigativas en los estudiantes de diferentes Universidades, Nacionales e internacionales; de otras carreras y desde variados puntos de vistas. De esta marera, se evidencia que aún falta profundizar en la identificación de las habilidades investigativas de los estudiantes de la carrera Licenciatura en Educación Logopedia. </a:t>
            </a:r>
            <a:endParaRPr lang="es-US" sz="2400" dirty="0" smtClean="0">
              <a:latin typeface="Calibri Light" panose="020F0302020204030204" pitchFamily="34" charset="0"/>
            </a:endParaRPr>
          </a:p>
          <a:p>
            <a:pPr algn="just"/>
            <a:r>
              <a:rPr lang="es-US" sz="2400" dirty="0">
                <a:latin typeface="Calibri Light" panose="020F0302020204030204" pitchFamily="34" charset="0"/>
              </a:rPr>
              <a:t>Por tanto, es criterio de las autoras del presente trabajo que desde el primer año debe aparecer, de manera explícita, lo que debe lograr el estudiante en relación con el quehacer investigativo, a partir de las asignaturas que integran el currículo. Es evidente que, para identificar problemas, elaborar un diseño de investigación, ejecutar o desarrollar una investigación se necesitan habilidades investigativas que se deben formar y desarrollar desde el inicio de la carrera. El problema no radica en identificar esas habilidades, sino en determinar cuáles habilidades investigativas trabajar cada año de la carrera y cómo desarrollarlas</a:t>
            </a:r>
            <a:r>
              <a:rPr lang="es-US" sz="2400" dirty="0"/>
              <a:t>. </a:t>
            </a:r>
          </a:p>
          <a:p>
            <a:pPr algn="just"/>
            <a:endParaRPr lang="es-ES" sz="2400" dirty="0">
              <a:latin typeface="Calibri Light" panose="020F0302020204030204" pitchFamily="34" charset="0"/>
            </a:endParaRPr>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181100" y="10530837"/>
            <a:ext cx="19131795" cy="229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646990" y="11353915"/>
            <a:ext cx="19131795" cy="32487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362974" y="18505302"/>
            <a:ext cx="18949921"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4" name="Rectángulo 43"/>
          <p:cNvSpPr/>
          <p:nvPr/>
        </p:nvSpPr>
        <p:spPr>
          <a:xfrm>
            <a:off x="1181099" y="18290805"/>
            <a:ext cx="19131795" cy="22208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2410277"/>
            <a:ext cx="18665905" cy="3050557"/>
          </a:xfrm>
          <a:prstGeom prst="rect">
            <a:avLst/>
          </a:prstGeom>
        </p:spPr>
        <p:txBody>
          <a:bodyPr vert="horz" lIns="91440" tIns="45720" rIns="91440" bIns="45720" rtlCol="0">
            <a:normAutofit fontScale="40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US" sz="3300" dirty="0" smtClean="0"/>
              <a:t>Brito</a:t>
            </a:r>
            <a:r>
              <a:rPr lang="es-US" sz="3300" dirty="0"/>
              <a:t>, H. (1987). </a:t>
            </a:r>
            <a:r>
              <a:rPr lang="es-US" sz="3300" i="1" dirty="0"/>
              <a:t>Psicología General para los Institutos Superiores Pedagógicos.</a:t>
            </a:r>
            <a:r>
              <a:rPr lang="es-US" sz="3300" dirty="0"/>
              <a:t> La Habana, Cuba: Editorial Pueblo y </a:t>
            </a:r>
            <a:r>
              <a:rPr lang="es-US" sz="3300" dirty="0" smtClean="0"/>
              <a:t>Educación.</a:t>
            </a:r>
            <a:endParaRPr lang="es-ES" sz="3300" dirty="0"/>
          </a:p>
          <a:p>
            <a:pPr algn="just"/>
            <a:r>
              <a:rPr lang="es-US" sz="3300" dirty="0" smtClean="0"/>
              <a:t>Chirino</a:t>
            </a:r>
            <a:r>
              <a:rPr lang="es-US" sz="3300" dirty="0"/>
              <a:t>, M. V. (2002). </a:t>
            </a:r>
            <a:r>
              <a:rPr lang="es-US" sz="3300" i="1" dirty="0"/>
              <a:t>Perfeccionamiento de la formación inicial investigativa de los profesionales de la educación</a:t>
            </a:r>
            <a:r>
              <a:rPr lang="es-US" sz="3300" dirty="0"/>
              <a:t> (Tesis doctoral). Instituto Superior Pedagógico Enrique José Varona, La Habana, </a:t>
            </a:r>
            <a:r>
              <a:rPr lang="es-US" sz="3300" dirty="0" smtClean="0"/>
              <a:t>Cuba</a:t>
            </a:r>
            <a:r>
              <a:rPr lang="es-US" sz="3300" dirty="0" smtClean="0"/>
              <a:t>.</a:t>
            </a:r>
          </a:p>
          <a:p>
            <a:pPr algn="just"/>
            <a:r>
              <a:rPr lang="es-ES" sz="3300" dirty="0"/>
              <a:t>MES (2016 a). Modelo del profesional. Plan de Estudio E. Carrera Licenciatura en Educación Logopedia. La Habana.</a:t>
            </a:r>
            <a:endParaRPr lang="es-US" sz="3300" dirty="0"/>
          </a:p>
          <a:p>
            <a:pPr algn="just"/>
            <a:r>
              <a:rPr lang="es-ES" sz="3300" dirty="0"/>
              <a:t>MES (2016 b). Indicaciones Metodológicas y de Organización. Plan de Estudio “E”. Carrera de Licenciatura en Educación Logopedia. La Habana. </a:t>
            </a:r>
            <a:endParaRPr lang="es-US" sz="3300" dirty="0"/>
          </a:p>
          <a:p>
            <a:pPr algn="just"/>
            <a:r>
              <a:rPr lang="es-ES" sz="3300" dirty="0"/>
              <a:t>MES (2016 c). Plan de estudio “E” Carrera Licenciatura en Educación Logopedia. La Habana</a:t>
            </a:r>
            <a:r>
              <a:rPr lang="es-ES" sz="3300" dirty="0" smtClean="0"/>
              <a:t>.</a:t>
            </a:r>
            <a:r>
              <a:rPr lang="es-US" sz="3300" dirty="0" smtClean="0"/>
              <a:t> </a:t>
            </a:r>
            <a:endParaRPr lang="es-US" sz="3300" dirty="0" smtClean="0"/>
          </a:p>
          <a:p>
            <a:pPr algn="just"/>
            <a:r>
              <a:rPr lang="es-US" sz="3300" dirty="0"/>
              <a:t>Valdés, A.I., Fernández, G., Perojo, D.A. (octubre-diciembre, 2019). El desarrollo de habilidades profesionales pedagógicas en la formación inicial del logopeda ISSN. </a:t>
            </a:r>
            <a:r>
              <a:rPr lang="es-US" sz="3300" i="1" dirty="0" err="1"/>
              <a:t>Mendive</a:t>
            </a:r>
            <a:r>
              <a:rPr lang="es-US" sz="3300" i="1" dirty="0"/>
              <a:t> 17</a:t>
            </a:r>
            <a:r>
              <a:rPr lang="es-US" sz="3300" dirty="0"/>
              <a:t>(4) RNPS 2057 1815-7696 p.512-523 </a:t>
            </a:r>
            <a:endParaRPr lang="es-ES" sz="3300" dirty="0"/>
          </a:p>
          <a:p>
            <a:pPr algn="just"/>
            <a:r>
              <a:rPr lang="es-US" sz="3300" dirty="0"/>
              <a:t>Vázquez, J., </a:t>
            </a:r>
            <a:r>
              <a:rPr lang="es-US" sz="3300" dirty="0" err="1"/>
              <a:t>Conill</a:t>
            </a:r>
            <a:r>
              <a:rPr lang="es-US" sz="3300" dirty="0"/>
              <a:t>. J.A. y </a:t>
            </a:r>
            <a:r>
              <a:rPr lang="es-US" sz="3300" dirty="0" err="1"/>
              <a:t>Sotolongo</a:t>
            </a:r>
            <a:r>
              <a:rPr lang="es-US" sz="3300" dirty="0"/>
              <a:t>, R.C. (2019). El colectivo logopédico. Una mirada desde la formación inicial y permanente del logopeda. </a:t>
            </a:r>
            <a:r>
              <a:rPr lang="es-US" sz="3300" i="1" dirty="0"/>
              <a:t>Ciencias Médicas 23</a:t>
            </a:r>
            <a:r>
              <a:rPr lang="es-US" sz="3300" dirty="0"/>
              <a:t>(3), p. 418-426. </a:t>
            </a:r>
            <a:endParaRPr lang="es-US" sz="3300" dirty="0"/>
          </a:p>
          <a:p>
            <a:pPr algn="just"/>
            <a:endParaRPr lang="es-US" sz="3200" dirty="0" smtClean="0"/>
          </a:p>
          <a:p>
            <a:pPr algn="just"/>
            <a:endParaRPr lang="es-ES" sz="3200" dirty="0"/>
          </a:p>
          <a:p>
            <a:pPr algn="just"/>
            <a:endParaRPr lang="en-US" sz="3200" dirty="0"/>
          </a:p>
        </p:txBody>
      </p:sp>
      <p:sp>
        <p:nvSpPr>
          <p:cNvPr id="46" name="Rectángulo 45"/>
          <p:cNvSpPr/>
          <p:nvPr/>
        </p:nvSpPr>
        <p:spPr>
          <a:xfrm>
            <a:off x="1181098" y="22410276"/>
            <a:ext cx="19131795" cy="30505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098" y="27013158"/>
            <a:ext cx="19131795" cy="854419"/>
          </a:xfrm>
          <a:prstGeom prst="rect">
            <a:avLst/>
          </a:prstGeom>
        </p:spPr>
        <p:txBody>
          <a:bodyPr vert="horz" lIns="91440" tIns="45720" rIns="91440" bIns="45720" rtlCol="0">
            <a:normAutofit fontScale="70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smtClean="0"/>
              <a:t>A </a:t>
            </a:r>
            <a:r>
              <a:rPr lang="en-US" sz="2800" dirty="0" err="1"/>
              <a:t>P</a:t>
            </a:r>
            <a:r>
              <a:rPr lang="en-US" sz="2800" dirty="0" err="1" smtClean="0"/>
              <a:t>rofesores</a:t>
            </a:r>
            <a:r>
              <a:rPr lang="en-US" sz="2800" dirty="0" smtClean="0"/>
              <a:t> </a:t>
            </a:r>
            <a:r>
              <a:rPr lang="en-US" sz="2800" dirty="0" err="1"/>
              <a:t>I</a:t>
            </a:r>
            <a:r>
              <a:rPr lang="en-US" sz="2800" dirty="0" err="1" smtClean="0"/>
              <a:t>nvestigadores</a:t>
            </a:r>
            <a:r>
              <a:rPr lang="en-US" sz="2800" dirty="0" smtClean="0"/>
              <a:t> </a:t>
            </a:r>
            <a:r>
              <a:rPr lang="en-US" sz="2800" dirty="0" smtClean="0"/>
              <a:t>del </a:t>
            </a:r>
            <a:r>
              <a:rPr lang="en-US" sz="2800" dirty="0" err="1" smtClean="0"/>
              <a:t>departamento</a:t>
            </a:r>
            <a:r>
              <a:rPr lang="en-US" sz="2800" dirty="0" smtClean="0"/>
              <a:t> </a:t>
            </a:r>
            <a:r>
              <a:rPr lang="en-US" sz="2800" dirty="0" smtClean="0"/>
              <a:t>de </a:t>
            </a:r>
            <a:r>
              <a:rPr lang="en-US" sz="2800" dirty="0" err="1" smtClean="0"/>
              <a:t>Educación</a:t>
            </a:r>
            <a:r>
              <a:rPr lang="en-US" sz="2800" dirty="0" smtClean="0"/>
              <a:t> </a:t>
            </a:r>
            <a:r>
              <a:rPr lang="en-US" sz="2800" dirty="0" smtClean="0"/>
              <a:t>Especial y a </a:t>
            </a:r>
            <a:r>
              <a:rPr lang="en-US" sz="2800" dirty="0" err="1" smtClean="0"/>
              <a:t>estudiantes</a:t>
            </a:r>
            <a:r>
              <a:rPr lang="en-US" sz="2800" dirty="0" smtClean="0"/>
              <a:t> </a:t>
            </a:r>
            <a:r>
              <a:rPr lang="en-US" sz="2800" dirty="0"/>
              <a:t>de la Carrera Logopedia  </a:t>
            </a:r>
          </a:p>
          <a:p>
            <a:pPr algn="r"/>
            <a:r>
              <a:rPr lang="en-US" sz="2800" dirty="0" smtClean="0"/>
              <a:t>de la Universidad </a:t>
            </a:r>
            <a:r>
              <a:rPr lang="en-US" sz="2800" dirty="0" err="1" smtClean="0"/>
              <a:t>Máximo</a:t>
            </a:r>
            <a:r>
              <a:rPr lang="en-US" sz="2800" dirty="0" smtClean="0"/>
              <a:t> Gómez Báez .Ciego de </a:t>
            </a:r>
            <a:r>
              <a:rPr lang="en-US" sz="2800" dirty="0" smtClean="0"/>
              <a:t>Ávila. Cuba</a:t>
            </a:r>
            <a:endParaRPr lang="en-US" sz="2800" dirty="0" smtClean="0"/>
          </a:p>
        </p:txBody>
      </p:sp>
      <p:sp>
        <p:nvSpPr>
          <p:cNvPr id="4" name="Rectángulo 3"/>
          <p:cNvSpPr/>
          <p:nvPr/>
        </p:nvSpPr>
        <p:spPr>
          <a:xfrm>
            <a:off x="1966822" y="18366458"/>
            <a:ext cx="17908437" cy="2145203"/>
          </a:xfrm>
          <a:prstGeom prst="rect">
            <a:avLst/>
          </a:prstGeom>
        </p:spPr>
        <p:txBody>
          <a:bodyPr wrap="square">
            <a:spAutoFit/>
          </a:bodyPr>
          <a:lstStyle/>
          <a:p>
            <a:pPr lvl="0" algn="just">
              <a:lnSpc>
                <a:spcPct val="107000"/>
              </a:lnSpc>
              <a:spcAft>
                <a:spcPts val="600"/>
              </a:spcAft>
            </a:pPr>
            <a:r>
              <a:rPr lang="es-ES_tradnl" sz="2000" dirty="0">
                <a:ea typeface="Calibri" panose="020F0502020204030204" pitchFamily="34" charset="0"/>
                <a:cs typeface="Times New Roman" panose="02020603050405020304" pitchFamily="18" charset="0"/>
              </a:rPr>
              <a:t>El análisis de los trabajos precedentes permitió determinar que aun cuando el tema de las habilidades investigativas goza de aportes importantes, y se han estudiado en el campo de las investigaciones educativas, los resultados obtenidos son insuficientes para establecer las habilidades investigativas que deben adquirir y desarrollar, por cada año, los estudiantes de la carrera Licenciatura en Educación Logopedia</a:t>
            </a:r>
            <a:r>
              <a:rPr lang="es-ES_tradnl" sz="2000" dirty="0" smtClean="0">
                <a:ea typeface="Calibri" panose="020F0502020204030204" pitchFamily="34" charset="0"/>
                <a:cs typeface="Times New Roman" panose="02020603050405020304" pitchFamily="18" charset="0"/>
              </a:rPr>
              <a:t>.</a:t>
            </a:r>
          </a:p>
          <a:p>
            <a:pPr lvl="0" algn="just">
              <a:lnSpc>
                <a:spcPct val="107000"/>
              </a:lnSpc>
              <a:spcAft>
                <a:spcPts val="600"/>
              </a:spcAft>
            </a:pPr>
            <a:r>
              <a:rPr lang="es-US" sz="2000" dirty="0"/>
              <a:t>El desarrollo de habilidades investigativas es un proceso largo y complejo que corresponde a cada disciplina, asignatura o componente de la carrera con una visión inter, </a:t>
            </a:r>
            <a:r>
              <a:rPr lang="es-US" sz="2000" dirty="0" smtClean="0"/>
              <a:t>multidisciplinaria </a:t>
            </a:r>
            <a:r>
              <a:rPr lang="es-US" sz="2000" dirty="0"/>
              <a:t>y es elemento esencial para la dirección del proceso enseñanza-aprendizaje antes de incorporarse como modo de actuación en el profesional, de manera tal que, este sea capaz de transformar creadoramente la realidad en la cual se inserta.</a:t>
            </a:r>
            <a:endParaRPr lang="es-ES_tradnl"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TotalTime>
  <Words>770</Words>
  <Application>Microsoft Office PowerPoint</Application>
  <PresentationFormat>Personalizado</PresentationFormat>
  <Paragraphs>29</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Times New Roman</vt:lpstr>
      <vt:lpstr>Tema de Office</vt:lpstr>
      <vt:lpstr>IX Taller Internacional sobre la Formación Universitaria de Profesionales de la Educación. FORM IX Taller Internacional sobre la Formación Universitaria de Profesionales de la Educación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Yarita</cp:lastModifiedBy>
  <cp:revision>17</cp:revision>
  <dcterms:created xsi:type="dcterms:W3CDTF">2021-12-21T16:45:31Z</dcterms:created>
  <dcterms:modified xsi:type="dcterms:W3CDTF">2022-01-22T01:28:59Z</dcterms:modified>
</cp:coreProperties>
</file>