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33" d="100"/>
          <a:sy n="33" d="100"/>
        </p:scale>
        <p:origin x="1188"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1/20/2022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65471"/>
            <a:ext cx="21959888" cy="32756985"/>
          </a:xfrm>
          <a:prstGeom prst="rect">
            <a:avLst/>
          </a:prstGeom>
        </p:spPr>
      </p:pic>
      <p:sp>
        <p:nvSpPr>
          <p:cNvPr id="2" name="Título 1"/>
          <p:cNvSpPr>
            <a:spLocks noGrp="1"/>
          </p:cNvSpPr>
          <p:nvPr>
            <p:ph type="ctrTitle"/>
          </p:nvPr>
        </p:nvSpPr>
        <p:spPr>
          <a:xfrm>
            <a:off x="2590800" y="4037816"/>
            <a:ext cx="17460686" cy="2040355"/>
          </a:xfrm>
        </p:spPr>
        <p:txBody>
          <a:bodyPr>
            <a:normAutofit/>
          </a:bodyPr>
          <a:lstStyle/>
          <a:p>
            <a:r>
              <a:rPr lang="es-CU" sz="6600" b="1" dirty="0">
                <a:solidFill>
                  <a:srgbClr val="002060"/>
                </a:solidFill>
              </a:rPr>
              <a:t>IX Taller Internacional sobre la Formación Universitaria de Profesionales de la Educación</a:t>
            </a:r>
          </a:p>
        </p:txBody>
      </p:sp>
      <p:sp>
        <p:nvSpPr>
          <p:cNvPr id="3" name="Subtítulo 2"/>
          <p:cNvSpPr>
            <a:spLocks noGrp="1"/>
          </p:cNvSpPr>
          <p:nvPr>
            <p:ph type="subTitle" idx="1"/>
          </p:nvPr>
        </p:nvSpPr>
        <p:spPr>
          <a:xfrm>
            <a:off x="1181100" y="10672803"/>
            <a:ext cx="19131795" cy="2305668"/>
          </a:xfrm>
        </p:spPr>
        <p:txBody>
          <a:bodyPr>
            <a:normAutofit fontScale="92500" lnSpcReduction="10000"/>
          </a:bodyPr>
          <a:lstStyle/>
          <a:p>
            <a:pPr algn="just"/>
            <a:r>
              <a:rPr lang="es-CU" sz="3200" dirty="0"/>
              <a:t>En el Plan de Estudios vigente para la carrera Licenciatura en Educación Química Industrial se concibe la formación ambiental mediante la introducción e integración de la dimensión ambiental con enfoque interdisciplinario, en todas sus disciplinas, apoyado en la superación profesional, en el trabajo metodológico y en la introducción de resultados de la investigación educativa ambiental. El presente trabajo tiene como propósito socializar la estrategia metodológica concebida para la gestión formativa ambiental del estudiante de la carrera en todos los escenarios de su formación, así como los primeros resultados obtenidos a partir de su implementación.</a:t>
            </a:r>
          </a:p>
        </p:txBody>
      </p:sp>
      <p:sp>
        <p:nvSpPr>
          <p:cNvPr id="28" name="Título 1"/>
          <p:cNvSpPr txBox="1">
            <a:spLocks/>
          </p:cNvSpPr>
          <p:nvPr/>
        </p:nvSpPr>
        <p:spPr>
          <a:xfrm>
            <a:off x="2590800" y="6071974"/>
            <a:ext cx="17722096" cy="1644219"/>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n-US" sz="4800" dirty="0">
                <a:solidFill>
                  <a:srgbClr val="002060"/>
                </a:solidFill>
              </a:rPr>
              <a:t>ESTRATEGIA METODOLÓGICA PARA LA GESTIÓN FORMATIVA AMBIENTAL DEL LICENCIADO EN EDUCACIÓN QUÍMICA INDUSTRIAL</a:t>
            </a: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1181100" y="7827329"/>
            <a:ext cx="19131795" cy="1484706"/>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s-CU" sz="4800" dirty="0">
                <a:solidFill>
                  <a:srgbClr val="002060"/>
                </a:solidFill>
              </a:rPr>
              <a:t>M. Sc. Milagros Domitila Torres Cruz, Dr. C. Jorge Alcides León González y M. Sc. Adelaida Durand Frómeta; Universidad de Oriente, Cuba</a:t>
            </a:r>
          </a:p>
        </p:txBody>
      </p:sp>
      <p:sp>
        <p:nvSpPr>
          <p:cNvPr id="31" name="CuadroTexto 30"/>
          <p:cNvSpPr txBox="1"/>
          <p:nvPr/>
        </p:nvSpPr>
        <p:spPr>
          <a:xfrm>
            <a:off x="1181100" y="14287500"/>
            <a:ext cx="19131794"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95569" y="2099944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a:solidFill>
                  <a:srgbClr val="002060"/>
                </a:solidFill>
              </a:rPr>
              <a:t>AGRADECIMIENTOS</a:t>
            </a:r>
          </a:p>
        </p:txBody>
      </p:sp>
      <p:sp>
        <p:nvSpPr>
          <p:cNvPr id="40" name="Rectángulo 39"/>
          <p:cNvSpPr/>
          <p:nvPr/>
        </p:nvSpPr>
        <p:spPr>
          <a:xfrm>
            <a:off x="1181100" y="10568104"/>
            <a:ext cx="19131795" cy="24830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181100" y="13788166"/>
            <a:ext cx="19131794" cy="3500523"/>
          </a:xfrm>
          <a:prstGeom prst="rect">
            <a:avLst/>
          </a:prstGeom>
        </p:spPr>
        <p:txBody>
          <a:bodyPr vert="horz" lIns="91440" tIns="45720" rIns="91440" bIns="45720" rtlCol="0">
            <a:normAutofit fontScale="92500" lnSpcReduction="1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CU" sz="3200" dirty="0"/>
              <a:t>Se determinaron 4 ejes estratégicos o direcciones, alrededor de los cuales se despliega la estrategia diseñada:  La profesionalización y ambientalización de los contenidos del currículo con un enfoque investigativo e interdisciplinario; La utilización de las tecnologías de la información y la comunicación en función de los contenidos del currículo y su ambientalización; La influencia educativa ambiental en la comunidad y en las entidades laborales vinculadas a la formación del profesional y La superación postgraduada del profesional en contenidos afines a la formación ambiental. La estrategia comprende 4 etapas: diagnóstico, planificación, ejecución y evaluación y valoración de los resultados. En cada etapa se planifican acciones que toman en cuenta todos los escenarios de la formación del profesional. Se privilegia el Taller Docente Metodológico como vía principal para el debate, el intercambio de experiencias y la preparación de los docentes. Los primeros resultados de la implementación de la estrategia corroboran su factibilidad y pertinencia.</a:t>
            </a:r>
          </a:p>
        </p:txBody>
      </p:sp>
      <p:sp>
        <p:nvSpPr>
          <p:cNvPr id="42" name="Rectángulo 41"/>
          <p:cNvSpPr/>
          <p:nvPr/>
        </p:nvSpPr>
        <p:spPr>
          <a:xfrm>
            <a:off x="1181100" y="13688829"/>
            <a:ext cx="19131795" cy="35998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181100" y="18319469"/>
            <a:ext cx="19131795" cy="2761817"/>
          </a:xfrm>
          <a:prstGeom prst="rect">
            <a:avLst/>
          </a:prstGeom>
        </p:spPr>
        <p:txBody>
          <a:bodyPr vert="horz" lIns="91440" tIns="45720" rIns="91440" bIns="45720" rtlCol="0">
            <a:normAutofit fontScale="925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CU" sz="3200" dirty="0"/>
              <a:t>La sistematización de los referentes teóricos evidencia la necesidad de la formación ambiental del estudiante de la carrera, como parte de su formación integral, lo que justifica el diseño de una estrategia metodológica para la gestión formativa ambiental. La estrategia metodológica diseñada se despliega a través de 4 ejes o direcciones que se convierten en componentes metodológicos del proceso de formación ambiental del profesional, en todos los contextos donde esta se desarrolla. El empleo del Taller Docente Metodológico constituye una vía conveniente para el cumplimiento del objetivo trazado y los primeros resultados alcanzados en la formación ambiental del estudiante así lo corroboran.</a:t>
            </a:r>
          </a:p>
          <a:p>
            <a:pPr algn="just"/>
            <a:endParaRPr lang="es-CU" sz="3200" dirty="0"/>
          </a:p>
        </p:txBody>
      </p:sp>
      <p:sp>
        <p:nvSpPr>
          <p:cNvPr id="44" name="Rectángulo 43"/>
          <p:cNvSpPr/>
          <p:nvPr/>
        </p:nvSpPr>
        <p:spPr>
          <a:xfrm>
            <a:off x="1181100" y="18172742"/>
            <a:ext cx="19131795" cy="29085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181100" y="21797994"/>
            <a:ext cx="19131795" cy="4229839"/>
          </a:xfrm>
          <a:prstGeom prst="rect">
            <a:avLst/>
          </a:prstGeom>
        </p:spPr>
        <p:txBody>
          <a:bodyPr vert="horz" lIns="91440" tIns="45720" rIns="91440" bIns="45720" rtlCol="0">
            <a:normAutofit fontScale="92500" lnSpcReduction="1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7000"/>
              </a:lnSpc>
              <a:spcBef>
                <a:spcPts val="0"/>
              </a:spcBef>
            </a:pPr>
            <a:r>
              <a:rPr lang="es-ES" sz="2800" dirty="0">
                <a:effectLst/>
                <a:latin typeface="Calibri" panose="020F0502020204030204" pitchFamily="34" charset="0"/>
                <a:ea typeface="Calibri" panose="020F0502020204030204" pitchFamily="34" charset="0"/>
                <a:cs typeface="Times New Roman" panose="02020603050405020304" pitchFamily="18" charset="0"/>
              </a:rPr>
              <a:t>Abreu, R. (2004). </a:t>
            </a:r>
            <a:r>
              <a:rPr lang="es-ES" sz="2800" i="1" dirty="0">
                <a:effectLst/>
                <a:latin typeface="Calibri" panose="020F0502020204030204" pitchFamily="34" charset="0"/>
                <a:ea typeface="Calibri" panose="020F0502020204030204" pitchFamily="34" charset="0"/>
                <a:cs typeface="Times New Roman" panose="02020603050405020304" pitchFamily="18" charset="0"/>
              </a:rPr>
              <a:t>Modelo Teórico de la Pedagogía de la Educación Técnica y Profesional</a:t>
            </a:r>
            <a:r>
              <a:rPr lang="es-ES" sz="2800" dirty="0">
                <a:effectLst/>
                <a:latin typeface="Calibri" panose="020F0502020204030204" pitchFamily="34" charset="0"/>
                <a:ea typeface="Calibri" panose="020F0502020204030204" pitchFamily="34" charset="0"/>
                <a:cs typeface="Times New Roman" panose="02020603050405020304" pitchFamily="18" charset="0"/>
              </a:rPr>
              <a:t>. (Tesis Doctoral). Instituto Superior Pedagógico de la Educación Técnica y Profesional Héctor Alfredo Pineda Zaldívar, La Habana.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pPr>
            <a:r>
              <a:rPr lang="es-ES" sz="2800" dirty="0">
                <a:effectLst/>
                <a:latin typeface="Calibri" panose="020F0502020204030204" pitchFamily="34" charset="0"/>
                <a:ea typeface="Calibri" panose="020F0502020204030204" pitchFamily="34" charset="0"/>
                <a:cs typeface="Times New Roman" panose="02020603050405020304" pitchFamily="18" charset="0"/>
              </a:rPr>
              <a:t>Hernández, Y. A. (2011). </a:t>
            </a:r>
            <a:r>
              <a:rPr lang="es-ES" sz="2800" i="1" dirty="0">
                <a:effectLst/>
                <a:latin typeface="Calibri" panose="020F0502020204030204" pitchFamily="34" charset="0"/>
                <a:ea typeface="Calibri" panose="020F0502020204030204" pitchFamily="34" charset="0"/>
                <a:cs typeface="Times New Roman" panose="02020603050405020304" pitchFamily="18" charset="0"/>
              </a:rPr>
              <a:t>Gestión formativa didáctico – profesional del docente universitario</a:t>
            </a:r>
            <a:r>
              <a:rPr lang="es-ES" sz="2800" dirty="0">
                <a:effectLst/>
                <a:latin typeface="Calibri" panose="020F0502020204030204" pitchFamily="34" charset="0"/>
                <a:ea typeface="Calibri" panose="020F0502020204030204" pitchFamily="34" charset="0"/>
                <a:cs typeface="Times New Roman" panose="02020603050405020304" pitchFamily="18" charset="0"/>
              </a:rPr>
              <a:t>. (Tesis Doctoral). Universidad de Oriente, Santiago de Cuba.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pPr>
            <a:r>
              <a:rPr lang="es-CU" sz="2800" dirty="0">
                <a:effectLst/>
                <a:latin typeface="Calibri" panose="020F0502020204030204" pitchFamily="34" charset="0"/>
                <a:ea typeface="Calibri" panose="020F0502020204030204" pitchFamily="34" charset="0"/>
                <a:cs typeface="Times New Roman" panose="02020603050405020304" pitchFamily="18" charset="0"/>
              </a:rPr>
              <a:t>Lamas, T. (2012). </a:t>
            </a:r>
            <a:r>
              <a:rPr lang="es-CU" sz="2800" i="1" dirty="0">
                <a:effectLst/>
                <a:latin typeface="Calibri" panose="020F0502020204030204" pitchFamily="34" charset="0"/>
                <a:ea typeface="Calibri" panose="020F0502020204030204" pitchFamily="34" charset="0"/>
                <a:cs typeface="Times New Roman" panose="02020603050405020304" pitchFamily="18" charset="0"/>
              </a:rPr>
              <a:t>Estrategia pedagógica para contribuir a la dirección del proceso de formación de docentes de la Educación Técnica y Profesional en condiciones de micro universidad.</a:t>
            </a:r>
            <a:r>
              <a:rPr lang="es-CU" sz="2800" dirty="0">
                <a:effectLst/>
                <a:latin typeface="Calibri" panose="020F0502020204030204" pitchFamily="34" charset="0"/>
                <a:ea typeface="Calibri" panose="020F0502020204030204" pitchFamily="34" charset="0"/>
                <a:cs typeface="Times New Roman" panose="02020603050405020304" pitchFamily="18" charset="0"/>
              </a:rPr>
              <a:t> (Tesis Doctoral). Universidad de Ciencias Pedagógicas Héctor Alfredo Pineda Zaldívar, La Habana.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pPr>
            <a:r>
              <a:rPr lang="es-ES" sz="2800" dirty="0">
                <a:effectLst/>
                <a:latin typeface="Calibri" panose="020F0502020204030204" pitchFamily="34" charset="0"/>
                <a:ea typeface="Calibri" panose="020F0502020204030204" pitchFamily="34" charset="0"/>
                <a:cs typeface="Times New Roman" panose="02020603050405020304" pitchFamily="18" charset="0"/>
              </a:rPr>
              <a:t>Mc Pherson, M. (2004). </a:t>
            </a:r>
            <a:r>
              <a:rPr lang="es-ES" sz="2800" i="1" dirty="0">
                <a:effectLst/>
                <a:latin typeface="Calibri" panose="020F0502020204030204" pitchFamily="34" charset="0"/>
                <a:ea typeface="Calibri" panose="020F0502020204030204" pitchFamily="34" charset="0"/>
                <a:cs typeface="Times New Roman" panose="02020603050405020304" pitchFamily="18" charset="0"/>
              </a:rPr>
              <a:t>La dimensión ambiental en la formación inicial de docentes en Cuba. Una estrategia metodológica para su incorporación</a:t>
            </a:r>
            <a:r>
              <a:rPr lang="es-ES" sz="2800" dirty="0">
                <a:effectLst/>
                <a:latin typeface="Calibri" panose="020F0502020204030204" pitchFamily="34" charset="0"/>
                <a:ea typeface="Calibri" panose="020F0502020204030204" pitchFamily="34" charset="0"/>
                <a:cs typeface="Times New Roman" panose="02020603050405020304" pitchFamily="18" charset="0"/>
              </a:rPr>
              <a:t>. (Tesis Doctoral). Instituto Central de Ciencias Pedagógicas, La Habana.</a:t>
            </a:r>
          </a:p>
          <a:p>
            <a:pPr algn="just">
              <a:lnSpc>
                <a:spcPct val="107000"/>
              </a:lnSpc>
              <a:spcBef>
                <a:spcPts val="0"/>
              </a:spcBef>
            </a:pPr>
            <a:r>
              <a:rPr lang="es-ES" sz="2800" dirty="0">
                <a:latin typeface="Calibri" panose="020F0502020204030204" pitchFamily="34" charset="0"/>
                <a:ea typeface="Calibri" panose="020F0502020204030204" pitchFamily="34" charset="0"/>
                <a:cs typeface="Times New Roman" panose="02020603050405020304" pitchFamily="18" charset="0"/>
              </a:rPr>
              <a:t>Ministerio de Educación Superior (2016) Plan de Estudio E para la carrera Licenciatura en Educación Química Industrial.</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pP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pP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sz="3200" dirty="0"/>
          </a:p>
        </p:txBody>
      </p:sp>
      <p:sp>
        <p:nvSpPr>
          <p:cNvPr id="46" name="Rectángulo 45"/>
          <p:cNvSpPr/>
          <p:nvPr/>
        </p:nvSpPr>
        <p:spPr>
          <a:xfrm>
            <a:off x="1181100" y="21747866"/>
            <a:ext cx="19131794" cy="4279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2882885"/>
            <a:ext cx="10093882" cy="905282"/>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6744540"/>
            <a:ext cx="19131795" cy="854419"/>
          </a:xfrm>
          <a:prstGeom prst="rect">
            <a:avLst/>
          </a:prstGeom>
        </p:spPr>
        <p:txBody>
          <a:bodyPr vert="horz" lIns="91440" tIns="45720" rIns="91440" bIns="45720" rtlCol="0">
            <a:normAutofit lnSpcReduction="1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s-CU" sz="2800" dirty="0"/>
              <a:t>A los directivos y trabajadores de los centros de producción y servicios, así como a los directivos y docentes de los centros politécnicos donde nuestros estudiantes desarrollan la práctica laboral</a:t>
            </a:r>
          </a:p>
        </p:txBody>
      </p:sp>
    </p:spTree>
    <p:extLst>
      <p:ext uri="{BB962C8B-B14F-4D97-AF65-F5344CB8AC3E}">
        <p14:creationId xmlns:p14="http://schemas.microsoft.com/office/powerpoint/2010/main" val="4139704150"/>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949</TotalTime>
  <Words>655</Words>
  <Application>Microsoft Office PowerPoint</Application>
  <PresentationFormat>Personalizado</PresentationFormat>
  <Paragraphs>19</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IX Taller Internacional sobre la Formación Universitaria de Profesionales de la Educación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Milagros</cp:lastModifiedBy>
  <cp:revision>19</cp:revision>
  <dcterms:created xsi:type="dcterms:W3CDTF">2021-12-21T16:45:31Z</dcterms:created>
  <dcterms:modified xsi:type="dcterms:W3CDTF">2022-01-20T21:26:38Z</dcterms:modified>
</cp:coreProperties>
</file>