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3" autoAdjust="0"/>
    <p:restoredTop sz="94660"/>
  </p:normalViewPr>
  <p:slideViewPr>
    <p:cSldViewPr snapToGrid="0">
      <p:cViewPr>
        <p:scale>
          <a:sx n="55" d="100"/>
          <a:sy n="55" d="100"/>
        </p:scale>
        <p:origin x="420" y="6852"/>
      </p:cViewPr>
      <p:guideLst>
        <p:guide orient="horz" pos="10318"/>
        <p:guide pos="691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1/20/2022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dialnet.unirioja.es/servlet/articulo?codigo=655687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646991" y="1134287"/>
            <a:ext cx="19609714" cy="915273"/>
          </a:xfrm>
        </p:spPr>
        <p:txBody>
          <a:bodyPr>
            <a:normAutofit/>
          </a:bodyPr>
          <a:lstStyle/>
          <a:p>
            <a:r>
              <a:rPr lang="en-US" sz="4000" dirty="0" smtClean="0">
                <a:solidFill>
                  <a:srgbClr val="002060"/>
                </a:solidFill>
                <a:latin typeface="Arial" panose="020B0604020202020204" pitchFamily="34" charset="0"/>
                <a:cs typeface="Arial" panose="020B0604020202020204" pitchFamily="34" charset="0"/>
              </a:rPr>
              <a:t>IX FORMACIÓN UNIVERSITARIA  DE LOS PROFESIONALES DE LA EDUCACIÓN.</a:t>
            </a:r>
            <a:endParaRPr lang="en-US" sz="4000" dirty="0">
              <a:solidFill>
                <a:srgbClr val="002060"/>
              </a:solidFill>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a:off x="1496291" y="6249554"/>
            <a:ext cx="8210545" cy="3135988"/>
          </a:xfrm>
          <a:ln>
            <a:solidFill>
              <a:srgbClr val="002060"/>
            </a:solidFill>
          </a:ln>
        </p:spPr>
        <p:txBody>
          <a:bodyPr>
            <a:normAutofit/>
          </a:bodyPr>
          <a:lstStyle/>
          <a:p>
            <a:pPr marL="0" marR="0" algn="just">
              <a:lnSpc>
                <a:spcPct val="150000"/>
              </a:lnSpc>
              <a:spcBef>
                <a:spcPts val="1200"/>
              </a:spcBef>
              <a:spcAft>
                <a:spcPts val="800"/>
              </a:spcAft>
            </a:pPr>
            <a:r>
              <a:rPr lang="es-ES" sz="1400" dirty="0">
                <a:effectLst/>
                <a:latin typeface="Arial" panose="020B0604020202020204" pitchFamily="34" charset="0"/>
                <a:ea typeface="Calibri" panose="020F0502020204030204" pitchFamily="34" charset="0"/>
                <a:cs typeface="Arial" panose="020B0604020202020204" pitchFamily="34" charset="0"/>
              </a:rPr>
              <a:t>La lectura es una de las actividades más importantes y útiles que el ser humano realiza a lo largo de su vida. La vinculación entre la lectura, la escritura y el pensamiento constituye hoy una reflexión para el desarrollo del profesional del siglo XXI. </a:t>
            </a:r>
            <a:endParaRPr lang="es-ES" sz="1400" dirty="0" smtClean="0">
              <a:effectLst/>
              <a:latin typeface="Arial" panose="020B0604020202020204" pitchFamily="34" charset="0"/>
              <a:ea typeface="Calibri" panose="020F0502020204030204" pitchFamily="34" charset="0"/>
              <a:cs typeface="Arial" panose="020B0604020202020204" pitchFamily="34" charset="0"/>
            </a:endParaRPr>
          </a:p>
          <a:p>
            <a:pPr marL="0" marR="0" algn="just">
              <a:lnSpc>
                <a:spcPct val="150000"/>
              </a:lnSpc>
              <a:spcBef>
                <a:spcPts val="1200"/>
              </a:spcBef>
              <a:spcAft>
                <a:spcPts val="800"/>
              </a:spcAft>
            </a:pPr>
            <a:r>
              <a:rPr lang="es-ES" sz="1400" dirty="0" smtClean="0">
                <a:effectLst/>
                <a:latin typeface="Arial" panose="020B0604020202020204" pitchFamily="34" charset="0"/>
                <a:ea typeface="Calibri" panose="020F0502020204030204" pitchFamily="34" charset="0"/>
                <a:cs typeface="Arial" panose="020B0604020202020204" pitchFamily="34" charset="0"/>
              </a:rPr>
              <a:t>Lo </a:t>
            </a:r>
            <a:r>
              <a:rPr lang="es-ES" sz="1400" dirty="0">
                <a:effectLst/>
                <a:latin typeface="Arial" panose="020B0604020202020204" pitchFamily="34" charset="0"/>
                <a:ea typeface="Calibri" panose="020F0502020204030204" pitchFamily="34" charset="0"/>
                <a:cs typeface="Arial" panose="020B0604020202020204" pitchFamily="34" charset="0"/>
              </a:rPr>
              <a:t>que permite establecer como objetivo, fomentar el uso de la lectura crítica a través de las técnicas que permite descubrir las ideas y la información que subyacen dentro de un texto escrito, para desarrollar la capacidad y el significado de una palabra o frase en el contexto y la habilidad para leer en forma analítica con razonamiento respondiendo a los nuevos enfoques de la enseñanza.</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marL="0" marR="0" algn="just">
              <a:lnSpc>
                <a:spcPct val="150000"/>
              </a:lnSpc>
              <a:spcBef>
                <a:spcPts val="1200"/>
              </a:spcBef>
              <a:spcAft>
                <a:spcPts val="800"/>
              </a:spcAft>
            </a:pPr>
            <a:endParaRPr lang="en-US" sz="3200" dirty="0"/>
          </a:p>
        </p:txBody>
      </p:sp>
      <p:sp>
        <p:nvSpPr>
          <p:cNvPr id="28" name="Título 1"/>
          <p:cNvSpPr txBox="1">
            <a:spLocks/>
          </p:cNvSpPr>
          <p:nvPr/>
        </p:nvSpPr>
        <p:spPr>
          <a:xfrm>
            <a:off x="2248046" y="2163129"/>
            <a:ext cx="18665905" cy="1258032"/>
          </a:xfrm>
          <a:prstGeom prst="rect">
            <a:avLst/>
          </a:prstGeom>
        </p:spPr>
        <p:txBody>
          <a:bodyPr vert="horz" lIns="91440" tIns="45720" rIns="91440" bIns="45720" rtlCol="0" anchor="b">
            <a:normAutofit fontScale="92500" lnSpcReduction="1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ES" sz="4800" dirty="0">
                <a:solidFill>
                  <a:srgbClr val="002060"/>
                </a:solidFill>
                <a:latin typeface="Arial" panose="020B0604020202020204" pitchFamily="34" charset="0"/>
                <a:cs typeface="Arial" panose="020B0604020202020204" pitchFamily="34" charset="0"/>
              </a:rPr>
              <a:t>L</a:t>
            </a:r>
            <a:r>
              <a:rPr lang="en-US" sz="4800" dirty="0">
                <a:solidFill>
                  <a:srgbClr val="002060"/>
                </a:solidFill>
                <a:latin typeface="Arial" panose="020B0604020202020204" pitchFamily="34" charset="0"/>
                <a:cs typeface="Arial" panose="020B0604020202020204" pitchFamily="34" charset="0"/>
              </a:rPr>
              <a:t>a </a:t>
            </a:r>
            <a:r>
              <a:rPr lang="es-ES" sz="4800" dirty="0">
                <a:solidFill>
                  <a:srgbClr val="002060"/>
                </a:solidFill>
                <a:latin typeface="Arial" panose="020B0604020202020204" pitchFamily="34" charset="0"/>
                <a:cs typeface="Arial" panose="020B0604020202020204" pitchFamily="34" charset="0"/>
              </a:rPr>
              <a:t>lectura</a:t>
            </a:r>
            <a:r>
              <a:rPr lang="en-US" sz="4800" dirty="0">
                <a:solidFill>
                  <a:srgbClr val="002060"/>
                </a:solidFill>
                <a:latin typeface="Arial" panose="020B0604020202020204" pitchFamily="34" charset="0"/>
                <a:cs typeface="Arial" panose="020B0604020202020204" pitchFamily="34" charset="0"/>
              </a:rPr>
              <a:t> para el </a:t>
            </a:r>
            <a:r>
              <a:rPr lang="en-US" sz="4800" dirty="0" err="1">
                <a:solidFill>
                  <a:srgbClr val="002060"/>
                </a:solidFill>
                <a:latin typeface="Arial" panose="020B0604020202020204" pitchFamily="34" charset="0"/>
                <a:cs typeface="Arial" panose="020B0604020202020204" pitchFamily="34" charset="0"/>
              </a:rPr>
              <a:t>desarrollo</a:t>
            </a:r>
            <a:r>
              <a:rPr lang="en-US" sz="4800" dirty="0">
                <a:solidFill>
                  <a:srgbClr val="002060"/>
                </a:solidFill>
                <a:latin typeface="Arial" panose="020B0604020202020204" pitchFamily="34" charset="0"/>
                <a:cs typeface="Arial" panose="020B0604020202020204" pitchFamily="34" charset="0"/>
              </a:rPr>
              <a:t> de la </a:t>
            </a:r>
            <a:r>
              <a:rPr lang="en-US" sz="4800" dirty="0" err="1">
                <a:solidFill>
                  <a:srgbClr val="002060"/>
                </a:solidFill>
                <a:latin typeface="Arial" panose="020B0604020202020204" pitchFamily="34" charset="0"/>
                <a:cs typeface="Arial" panose="020B0604020202020204" pitchFamily="34" charset="0"/>
              </a:rPr>
              <a:t>competencia</a:t>
            </a:r>
            <a:r>
              <a:rPr lang="en-US" sz="4800" dirty="0">
                <a:solidFill>
                  <a:srgbClr val="002060"/>
                </a:solidFill>
                <a:latin typeface="Arial" panose="020B0604020202020204" pitchFamily="34" charset="0"/>
                <a:cs typeface="Arial" panose="020B0604020202020204" pitchFamily="34" charset="0"/>
              </a:rPr>
              <a:t> </a:t>
            </a:r>
            <a:r>
              <a:rPr lang="en-US" sz="4800" dirty="0" err="1">
                <a:solidFill>
                  <a:srgbClr val="002060"/>
                </a:solidFill>
                <a:latin typeface="Arial" panose="020B0604020202020204" pitchFamily="34" charset="0"/>
                <a:cs typeface="Arial" panose="020B0604020202020204" pitchFamily="34" charset="0"/>
              </a:rPr>
              <a:t>comunicativa</a:t>
            </a:r>
            <a:r>
              <a:rPr lang="en-US" sz="4800" dirty="0">
                <a:solidFill>
                  <a:srgbClr val="002060"/>
                </a:solidFill>
                <a:latin typeface="Arial" panose="020B0604020202020204" pitchFamily="34" charset="0"/>
                <a:cs typeface="Arial" panose="020B0604020202020204" pitchFamily="34" charset="0"/>
              </a:rPr>
              <a:t> del </a:t>
            </a:r>
            <a:r>
              <a:rPr lang="en-US" sz="4800" dirty="0" err="1">
                <a:solidFill>
                  <a:srgbClr val="002060"/>
                </a:solidFill>
                <a:latin typeface="Arial" panose="020B0604020202020204" pitchFamily="34" charset="0"/>
                <a:cs typeface="Arial" panose="020B0604020202020204" pitchFamily="34" charset="0"/>
              </a:rPr>
              <a:t>profesional</a:t>
            </a:r>
            <a:r>
              <a:rPr lang="en-US" sz="4800" dirty="0">
                <a:solidFill>
                  <a:srgbClr val="002060"/>
                </a:solidFill>
                <a:latin typeface="Arial" panose="020B0604020202020204" pitchFamily="34" charset="0"/>
                <a:cs typeface="Arial" panose="020B0604020202020204" pitchFamily="34" charset="0"/>
              </a:rPr>
              <a:t> de la </a:t>
            </a:r>
            <a:r>
              <a:rPr lang="en-US" sz="4800" dirty="0" err="1">
                <a:solidFill>
                  <a:srgbClr val="002060"/>
                </a:solidFill>
                <a:latin typeface="Arial" panose="020B0604020202020204" pitchFamily="34" charset="0"/>
                <a:cs typeface="Arial" panose="020B0604020202020204" pitchFamily="34" charset="0"/>
              </a:rPr>
              <a:t>actividad</a:t>
            </a:r>
            <a:r>
              <a:rPr lang="en-US" sz="4800" dirty="0">
                <a:solidFill>
                  <a:srgbClr val="002060"/>
                </a:solidFill>
                <a:latin typeface="Arial" panose="020B0604020202020204" pitchFamily="34" charset="0"/>
                <a:cs typeface="Arial" panose="020B0604020202020204" pitchFamily="34" charset="0"/>
              </a:rPr>
              <a:t> </a:t>
            </a:r>
            <a:r>
              <a:rPr lang="en-US" sz="4800" dirty="0" err="1" smtClean="0">
                <a:solidFill>
                  <a:srgbClr val="002060"/>
                </a:solidFill>
                <a:latin typeface="Arial" panose="020B0604020202020204" pitchFamily="34" charset="0"/>
                <a:cs typeface="Arial" panose="020B0604020202020204" pitchFamily="34" charset="0"/>
              </a:rPr>
              <a:t>física</a:t>
            </a:r>
            <a:r>
              <a:rPr lang="en-US" sz="4800" dirty="0" smtClean="0">
                <a:solidFill>
                  <a:srgbClr val="002060"/>
                </a:solidFill>
                <a:latin typeface="Arial" panose="020B0604020202020204" pitchFamily="34" charset="0"/>
                <a:cs typeface="Arial" panose="020B0604020202020204" pitchFamily="34" charset="0"/>
              </a:rPr>
              <a:t>. </a:t>
            </a:r>
            <a:endParaRPr lang="en-US" sz="4800" dirty="0">
              <a:solidFill>
                <a:srgbClr val="002060"/>
              </a:solidFill>
              <a:latin typeface="Arial" panose="020B0604020202020204" pitchFamily="34" charset="0"/>
              <a:cs typeface="Arial" panose="020B0604020202020204" pitchFamily="34" charset="0"/>
            </a:endParaRPr>
          </a:p>
        </p:txBody>
      </p:sp>
      <p:sp>
        <p:nvSpPr>
          <p:cNvPr id="29" name="Text Placeholder 37">
            <a:extLst>
              <a:ext uri="{FF2B5EF4-FFF2-40B4-BE49-F238E27FC236}">
                <a16:creationId xmlns:a16="http://schemas.microsoft.com/office/drawing/2014/main" xmlns="" id="{0F56D88A-4B12-0F47-8D8A-2F1828CAE02A}"/>
              </a:ext>
            </a:extLst>
          </p:cNvPr>
          <p:cNvSpPr txBox="1">
            <a:spLocks/>
          </p:cNvSpPr>
          <p:nvPr/>
        </p:nvSpPr>
        <p:spPr>
          <a:xfrm>
            <a:off x="3238170" y="3436005"/>
            <a:ext cx="16810344" cy="77784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buNone/>
            </a:pPr>
            <a:r>
              <a:rPr lang="en-US" sz="3600" i="1" dirty="0">
                <a:solidFill>
                  <a:srgbClr val="002060"/>
                </a:solidFill>
              </a:rPr>
              <a:t>Dr.C. Berta Bosque </a:t>
            </a:r>
            <a:r>
              <a:rPr lang="en-US" sz="3600" i="1" dirty="0" smtClean="0">
                <a:solidFill>
                  <a:srgbClr val="002060"/>
                </a:solidFill>
              </a:rPr>
              <a:t>Jiménez</a:t>
            </a:r>
            <a:endParaRPr lang="en-US" sz="3600" i="1" dirty="0">
              <a:solidFill>
                <a:srgbClr val="002060"/>
              </a:solidFill>
            </a:endParaRPr>
          </a:p>
        </p:txBody>
      </p:sp>
      <p:sp>
        <p:nvSpPr>
          <p:cNvPr id="41" name="Subtítulo 2"/>
          <p:cNvSpPr txBox="1">
            <a:spLocks/>
          </p:cNvSpPr>
          <p:nvPr/>
        </p:nvSpPr>
        <p:spPr>
          <a:xfrm>
            <a:off x="10479219" y="6244688"/>
            <a:ext cx="10434732" cy="10310581"/>
          </a:xfrm>
          <a:prstGeom prst="rect">
            <a:avLst/>
          </a:prstGeom>
          <a:ln>
            <a:solidFill>
              <a:srgbClr val="002060"/>
            </a:solidFill>
          </a:ln>
        </p:spPr>
        <p:txBody>
          <a:bodyPr vert="horz" lIns="91440" tIns="45720" rIns="91440" bIns="45720" rtlCol="0">
            <a:normAutofit fontScale="25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marL="0" marR="0" algn="just">
              <a:lnSpc>
                <a:spcPct val="150000"/>
              </a:lnSpc>
              <a:spcBef>
                <a:spcPts val="0"/>
              </a:spcBef>
              <a:spcAft>
                <a:spcPts val="0"/>
              </a:spcAft>
            </a:pPr>
            <a:r>
              <a:rPr lang="es-ES" sz="5200" dirty="0">
                <a:effectLst/>
                <a:latin typeface="Arial" panose="020B0604020202020204" pitchFamily="34" charset="0"/>
                <a:ea typeface="Calibri" panose="020F0502020204030204" pitchFamily="34" charset="0"/>
                <a:cs typeface="Times New Roman" panose="02020603050405020304" pitchFamily="18" charset="0"/>
              </a:rPr>
              <a:t>El trabajo que se presenta se relaciona con las concepciones de la Competencia Comunicativa y la Lectura crítica como elementos claves para el proceso de desarrollo de investigación de los profesionales.</a:t>
            </a:r>
            <a:endParaRPr lang="en-US" sz="5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1200"/>
              </a:spcBef>
              <a:spcAft>
                <a:spcPts val="800"/>
              </a:spcAft>
            </a:pPr>
            <a:r>
              <a:rPr lang="es-ES" sz="5200" dirty="0">
                <a:effectLst/>
                <a:latin typeface="Arial" panose="020B0604020202020204" pitchFamily="34" charset="0"/>
                <a:ea typeface="Calibri" panose="020F0502020204030204" pitchFamily="34" charset="0"/>
                <a:cs typeface="Times New Roman" panose="02020603050405020304" pitchFamily="18" charset="0"/>
              </a:rPr>
              <a:t>En </a:t>
            </a:r>
            <a:r>
              <a:rPr lang="es-ES" sz="5200" dirty="0">
                <a:effectLst/>
                <a:latin typeface="Arial" panose="020B0604020202020204" pitchFamily="34" charset="0"/>
                <a:ea typeface="Calibri" panose="020F0502020204030204" pitchFamily="34" charset="0"/>
                <a:cs typeface="Arial" panose="020B0604020202020204" pitchFamily="34" charset="0"/>
              </a:rPr>
              <a:t>correspondencia con esta afirmación en el Informe de la UNESCO sobre la educación para el Siglo XXI se sostienen que la función esencial de la educación es “</a:t>
            </a:r>
            <a:r>
              <a:rPr lang="es-ES" sz="5200" i="1" dirty="0">
                <a:effectLst/>
                <a:latin typeface="Arial" panose="020B0604020202020204" pitchFamily="34" charset="0"/>
                <a:ea typeface="Calibri" panose="020F0502020204030204" pitchFamily="34" charset="0"/>
                <a:cs typeface="Arial" panose="020B0604020202020204" pitchFamily="34" charset="0"/>
              </a:rPr>
              <a:t>conferir a todos los seres humanos la libertad de pensamiento, de juicio, de sentimientos y de imaginación que necesitan para que sus talentos alcancen la plenitud y seguir siendo artífices, en la medida de lo posible, de su destino</a:t>
            </a:r>
            <a:r>
              <a:rPr lang="es-ES" sz="5200" dirty="0">
                <a:effectLst/>
                <a:latin typeface="Arial" panose="020B0604020202020204" pitchFamily="34" charset="0"/>
                <a:ea typeface="Calibri" panose="020F0502020204030204" pitchFamily="34" charset="0"/>
                <a:cs typeface="Arial" panose="020B0604020202020204" pitchFamily="34" charset="0"/>
              </a:rPr>
              <a:t>”</a:t>
            </a:r>
            <a:r>
              <a:rPr lang="es-MX" sz="5200" dirty="0">
                <a:effectLst/>
                <a:latin typeface="Arial" panose="020B0604020202020204" pitchFamily="34" charset="0"/>
                <a:ea typeface="Times New Roman" panose="02020603050405020304" pitchFamily="18" charset="0"/>
                <a:cs typeface="Arial" panose="020B0604020202020204" pitchFamily="34" charset="0"/>
              </a:rPr>
              <a:t> (Díaz, 2010,</a:t>
            </a:r>
            <a:r>
              <a:rPr lang="es-ES" sz="5200" dirty="0">
                <a:effectLst/>
                <a:latin typeface="Arial" panose="020B0604020202020204" pitchFamily="34" charset="0"/>
                <a:ea typeface="Calibri" panose="020F0502020204030204" pitchFamily="34" charset="0"/>
                <a:cs typeface="Arial" panose="020B0604020202020204" pitchFamily="34" charset="0"/>
              </a:rPr>
              <a:t> p.37).</a:t>
            </a:r>
            <a:endParaRPr lang="en-US" sz="5200" dirty="0">
              <a:effectLst/>
              <a:latin typeface="Arial" panose="020B0604020202020204" pitchFamily="34" charset="0"/>
              <a:ea typeface="Calibri" panose="020F0502020204030204" pitchFamily="34" charset="0"/>
              <a:cs typeface="Arial" panose="020B0604020202020204" pitchFamily="34" charset="0"/>
            </a:endParaRPr>
          </a:p>
          <a:p>
            <a:pPr marL="0" marR="0" algn="just">
              <a:lnSpc>
                <a:spcPct val="150000"/>
              </a:lnSpc>
              <a:spcBef>
                <a:spcPts val="1200"/>
              </a:spcBef>
              <a:spcAft>
                <a:spcPts val="800"/>
              </a:spcAft>
            </a:pPr>
            <a:r>
              <a:rPr lang="es-ES" sz="5200" dirty="0">
                <a:effectLst/>
                <a:latin typeface="Arial" panose="020B0604020202020204" pitchFamily="34" charset="0"/>
                <a:ea typeface="Calibri" panose="020F0502020204030204" pitchFamily="34" charset="0"/>
                <a:cs typeface="Arial" panose="020B0604020202020204" pitchFamily="34" charset="0"/>
              </a:rPr>
              <a:t>Su uso para el pensamiento permite, a quienes ponen en marcha la lectura y la escritura, operar sobre las ideas, transformarlas y producir nuevos conocimientos, al mismo tiempo que incide sobre la constitución de la mente por el contacto permanente con las actividades letradas, activa la memoria a corto y a largo plazo, sobre todo la memoria semántica (almacenamiento del significado de palabras) y la episódica (datos sobre sucesos) a la vez estimula la concentración y la atención.</a:t>
            </a:r>
            <a:endParaRPr lang="en-US" sz="5200" dirty="0">
              <a:effectLst/>
              <a:latin typeface="Arial" panose="020B0604020202020204" pitchFamily="34" charset="0"/>
              <a:ea typeface="Calibri" panose="020F0502020204030204" pitchFamily="34" charset="0"/>
              <a:cs typeface="Arial" panose="020B0604020202020204" pitchFamily="34" charset="0"/>
            </a:endParaRPr>
          </a:p>
          <a:p>
            <a:pPr marL="0" marR="0" algn="just">
              <a:lnSpc>
                <a:spcPct val="150000"/>
              </a:lnSpc>
              <a:spcBef>
                <a:spcPts val="1200"/>
              </a:spcBef>
              <a:spcAft>
                <a:spcPts val="800"/>
              </a:spcAft>
            </a:pPr>
            <a:r>
              <a:rPr lang="es-ES" sz="5200" dirty="0">
                <a:effectLst/>
                <a:latin typeface="Arial" panose="020B0604020202020204" pitchFamily="34" charset="0"/>
                <a:ea typeface="Calibri" panose="020F0502020204030204" pitchFamily="34" charset="0"/>
                <a:cs typeface="Arial" panose="020B0604020202020204" pitchFamily="34" charset="0"/>
              </a:rPr>
              <a:t>El concepto de lectura crítica hace referencia a la técnica o el proceso que permite descubrir las ideas y la información que subyacen dentro de un texto escrito. Esto requiere de una lectura analítica, reflexiva y activa, por lo tanto, es el paso previo al desarrollo de un pensamiento crítico.</a:t>
            </a:r>
            <a:endParaRPr lang="en-US" sz="5200" dirty="0">
              <a:effectLst/>
              <a:latin typeface="Arial" panose="020B0604020202020204" pitchFamily="34" charset="0"/>
              <a:ea typeface="Calibri" panose="020F0502020204030204" pitchFamily="34" charset="0"/>
              <a:cs typeface="Arial" panose="020B0604020202020204" pitchFamily="34" charset="0"/>
            </a:endParaRPr>
          </a:p>
          <a:p>
            <a:pPr marL="0" marR="0" algn="just">
              <a:lnSpc>
                <a:spcPct val="150000"/>
              </a:lnSpc>
              <a:spcBef>
                <a:spcPts val="1200"/>
              </a:spcBef>
              <a:spcAft>
                <a:spcPts val="0"/>
              </a:spcAft>
            </a:pPr>
            <a:r>
              <a:rPr lang="es-ES" sz="5200" dirty="0">
                <a:effectLst/>
                <a:latin typeface="Arial" panose="020B0604020202020204" pitchFamily="34" charset="0"/>
                <a:ea typeface="Calibri" panose="020F0502020204030204" pitchFamily="34" charset="0"/>
                <a:cs typeface="Arial" panose="020B0604020202020204" pitchFamily="34" charset="0"/>
              </a:rPr>
              <a:t>La lectura crítica supone que el lector logre una comprensión rigurosa y que aporte algo de sí mismo al interpretar. Hacer lectura crítica no es solamente entender el texto. Tampoco es expresar, sin ningún criterio, una opinión. Sí, en cambio, es realizar de él una interpretación, fruto de la comprensión o estudio del texto. Es agregar significado, aplicándolo al mundo de la vida. (Girón, S., Jiménez, C. &amp; Lizcano C., 2007, p. 40). </a:t>
            </a:r>
            <a:endParaRPr lang="en-US" sz="5200" dirty="0">
              <a:effectLst/>
              <a:latin typeface="Arial" panose="020B0604020202020204" pitchFamily="34" charset="0"/>
              <a:ea typeface="Calibri" panose="020F0502020204030204" pitchFamily="34" charset="0"/>
              <a:cs typeface="Arial" panose="020B0604020202020204" pitchFamily="34" charset="0"/>
            </a:endParaRPr>
          </a:p>
          <a:p>
            <a:pPr marL="0" marR="0" algn="just">
              <a:lnSpc>
                <a:spcPct val="150000"/>
              </a:lnSpc>
              <a:spcBef>
                <a:spcPts val="1200"/>
              </a:spcBef>
              <a:spcAft>
                <a:spcPts val="800"/>
              </a:spcAft>
            </a:pPr>
            <a:r>
              <a:rPr lang="es-ES" sz="5200" dirty="0">
                <a:effectLst/>
                <a:latin typeface="Arial" panose="020B0604020202020204" pitchFamily="34" charset="0"/>
                <a:ea typeface="Calibri" panose="020F0502020204030204" pitchFamily="34" charset="0"/>
                <a:cs typeface="Arial" panose="020B0604020202020204" pitchFamily="34" charset="0"/>
              </a:rPr>
              <a:t>Elementos que perfeccionan lo que se define como la competencia comunicativa,  “…la capacidad que adquiere el profesional al saber usar los conocimientos integrados de la lengua, que responden en su desarrollo a los procesos complejos, dinámicos y eficaces de interacciones expresivas y representativas dentro de un contexto específico, teniendo en cuenta los enfoques cognitivo-contextual, afectivo-psicomotor y comportamental-comunicativo, a través del lenguaje verbal y no verbal …” Bosque, B. (2018).</a:t>
            </a:r>
            <a:endParaRPr lang="en-US" sz="5200" dirty="0">
              <a:effectLst/>
              <a:latin typeface="Arial" panose="020B0604020202020204" pitchFamily="34" charset="0"/>
              <a:ea typeface="Calibri" panose="020F0502020204030204" pitchFamily="34" charset="0"/>
              <a:cs typeface="Arial" panose="020B0604020202020204" pitchFamily="34" charset="0"/>
            </a:endParaRPr>
          </a:p>
          <a:p>
            <a:pPr marL="0" marR="0" algn="just">
              <a:lnSpc>
                <a:spcPct val="150000"/>
              </a:lnSpc>
              <a:spcBef>
                <a:spcPts val="0"/>
              </a:spcBef>
              <a:spcAft>
                <a:spcPts val="0"/>
              </a:spcAft>
            </a:pPr>
            <a:r>
              <a:rPr lang="es-ES" sz="5200" dirty="0">
                <a:effectLst/>
                <a:latin typeface="Arial" panose="020B0604020202020204" pitchFamily="34" charset="0"/>
                <a:ea typeface="Calibri" panose="020F0502020204030204" pitchFamily="34" charset="0"/>
                <a:cs typeface="Arial" panose="020B0604020202020204" pitchFamily="34" charset="0"/>
              </a:rPr>
              <a:t>Los procesos de comunicación   e investigación demandan la adquisición de hábitos de pensamiento entre los que se destacan: definición, distinción, relación y sistematización. También lo distinguen las fases. </a:t>
            </a:r>
            <a:endParaRPr lang="en-US" sz="52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es-ES" sz="5200" dirty="0">
                <a:effectLst/>
                <a:latin typeface="Arial" panose="020B0604020202020204" pitchFamily="34" charset="0"/>
                <a:ea typeface="Calibri" panose="020F0502020204030204" pitchFamily="34" charset="0"/>
                <a:cs typeface="Arial" panose="020B0604020202020204" pitchFamily="34" charset="0"/>
              </a:rPr>
              <a:t>La fase heurística es la inclinación del proceso de investigación dedicada a buscar, explorar y diseñar. (estado del arte). </a:t>
            </a:r>
            <a:endParaRPr lang="en-US" sz="52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es-ES" sz="5200" dirty="0">
                <a:effectLst/>
                <a:latin typeface="Arial" panose="020B0604020202020204" pitchFamily="34" charset="0"/>
                <a:ea typeface="Calibri" panose="020F0502020204030204" pitchFamily="34" charset="0"/>
                <a:cs typeface="Arial" panose="020B0604020202020204" pitchFamily="34" charset="0"/>
              </a:rPr>
              <a:t>La fase hermenéutica es la orientada a la interpretación de los datos o informaciones recabados en la fase heurística. </a:t>
            </a:r>
            <a:endParaRPr lang="en-US" sz="52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es-ES" sz="5200" dirty="0">
                <a:effectLst/>
                <a:latin typeface="Arial" panose="020B0604020202020204" pitchFamily="34" charset="0"/>
                <a:ea typeface="Calibri" panose="020F0502020204030204" pitchFamily="34" charset="0"/>
                <a:cs typeface="Arial" panose="020B0604020202020204" pitchFamily="34" charset="0"/>
              </a:rPr>
              <a:t>La fase redaccional es la que debe escribir como forma peculiar de comunicación, debe lograr la redacción o escritura científica.</a:t>
            </a:r>
            <a:endParaRPr lang="en-US" sz="5200" dirty="0">
              <a:effectLst/>
              <a:latin typeface="Arial" panose="020B0604020202020204" pitchFamily="34" charset="0"/>
              <a:ea typeface="Calibri" panose="020F0502020204030204" pitchFamily="34" charset="0"/>
              <a:cs typeface="Arial" panose="020B0604020202020204" pitchFamily="34" charset="0"/>
            </a:endParaRPr>
          </a:p>
          <a:p>
            <a:pPr marL="0" marR="0" algn="just">
              <a:lnSpc>
                <a:spcPct val="150000"/>
              </a:lnSpc>
              <a:spcBef>
                <a:spcPts val="0"/>
              </a:spcBef>
              <a:spcAft>
                <a:spcPts val="0"/>
              </a:spcAft>
            </a:pPr>
            <a:r>
              <a:rPr lang="es-ES" sz="5200" dirty="0">
                <a:effectLst/>
                <a:latin typeface="Arial" panose="020B0604020202020204" pitchFamily="34" charset="0"/>
                <a:ea typeface="Calibri" panose="020F0502020204030204" pitchFamily="34" charset="0"/>
                <a:cs typeface="Arial" panose="020B0604020202020204" pitchFamily="34" charset="0"/>
              </a:rPr>
              <a:t>Las técnicas de lectura, según las fases de la investigación: </a:t>
            </a:r>
            <a:endParaRPr lang="en-US" sz="52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es-ES" sz="5200" dirty="0">
                <a:effectLst/>
                <a:latin typeface="Arial" panose="020B0604020202020204" pitchFamily="34" charset="0"/>
                <a:ea typeface="Calibri" panose="020F0502020204030204" pitchFamily="34" charset="0"/>
                <a:cs typeface="Arial" panose="020B0604020202020204" pitchFamily="34" charset="0"/>
              </a:rPr>
              <a:t>Lectura para seleccionar terminologías: es la de reconocimiento, subrayando los términos que definen científicamente y los que se asocian por el conocimiento.</a:t>
            </a:r>
            <a:endParaRPr lang="en-US" sz="52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es-ES" sz="5200" dirty="0">
                <a:effectLst/>
                <a:latin typeface="Arial" panose="020B0604020202020204" pitchFamily="34" charset="0"/>
                <a:ea typeface="Calibri" panose="020F0502020204030204" pitchFamily="34" charset="0"/>
                <a:cs typeface="Arial" panose="020B0604020202020204" pitchFamily="34" charset="0"/>
              </a:rPr>
              <a:t>Lectura de formulación conceptual: es formularse preguntas sobre el posible contenido para ganar información y actualizar los conocimientos. </a:t>
            </a:r>
            <a:endParaRPr lang="en-US" sz="52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es-ES" sz="5200" dirty="0">
                <a:effectLst/>
                <a:latin typeface="Arial" panose="020B0604020202020204" pitchFamily="34" charset="0"/>
                <a:ea typeface="Calibri" panose="020F0502020204030204" pitchFamily="34" charset="0"/>
                <a:cs typeface="Arial" panose="020B0604020202020204" pitchFamily="34" charset="0"/>
              </a:rPr>
              <a:t>Lectura de reflexión y aplicación: es donde el lector comienza a elaborar sus propias ideas y llega a abordar de manera especializada con enjuiciamiento teórico axiológico. </a:t>
            </a:r>
            <a:endParaRPr lang="en-US" sz="52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es-ES" sz="5200" dirty="0">
                <a:effectLst/>
                <a:latin typeface="Arial" panose="020B0604020202020204" pitchFamily="34" charset="0"/>
                <a:ea typeface="Calibri" panose="020F0502020204030204" pitchFamily="34" charset="0"/>
                <a:cs typeface="Arial" panose="020B0604020202020204" pitchFamily="34" charset="0"/>
              </a:rPr>
              <a:t>Lectura de conclusiones a través de sugerencias y aplicación: es donde se escriben algunas oraciones a manera de resumen esto hará que se sintetice y te ayudará con la comprensión.</a:t>
            </a:r>
            <a:endParaRPr lang="en-US" sz="5200" dirty="0">
              <a:effectLst/>
              <a:latin typeface="Arial" panose="020B0604020202020204" pitchFamily="34" charset="0"/>
              <a:ea typeface="Calibri" panose="020F0502020204030204" pitchFamily="34" charset="0"/>
              <a:cs typeface="Arial" panose="020B0604020202020204" pitchFamily="34" charset="0"/>
            </a:endParaRPr>
          </a:p>
          <a:p>
            <a:pPr marL="0" marR="0" algn="just">
              <a:lnSpc>
                <a:spcPct val="150000"/>
              </a:lnSpc>
              <a:spcBef>
                <a:spcPts val="0"/>
              </a:spcBef>
              <a:spcAft>
                <a:spcPts val="0"/>
              </a:spcAft>
            </a:pPr>
            <a:r>
              <a:rPr lang="es-ES" sz="4800" dirty="0">
                <a:effectLst/>
                <a:latin typeface="Arial" panose="020B0604020202020204" pitchFamily="34" charset="0"/>
                <a:ea typeface="Calibri" panose="020F0502020204030204" pitchFamily="34" charset="0"/>
                <a:cs typeface="Arial" panose="020B0604020202020204" pitchFamily="34" charset="0"/>
              </a:rPr>
              <a:t> </a:t>
            </a:r>
            <a:endParaRPr lang="en-US" sz="4800" dirty="0">
              <a:effectLst/>
              <a:latin typeface="Arial" panose="020B0604020202020204" pitchFamily="34" charset="0"/>
              <a:ea typeface="Calibri" panose="020F0502020204030204" pitchFamily="34" charset="0"/>
              <a:cs typeface="Arial" panose="020B0604020202020204" pitchFamily="34" charset="0"/>
            </a:endParaRPr>
          </a:p>
          <a:p>
            <a:pPr algn="l"/>
            <a:endParaRPr lang="en-US" sz="4800" dirty="0">
              <a:latin typeface="Arial" panose="020B0604020202020204" pitchFamily="34" charset="0"/>
              <a:cs typeface="Arial" panose="020B0604020202020204" pitchFamily="34" charset="0"/>
            </a:endParaRPr>
          </a:p>
        </p:txBody>
      </p:sp>
      <p:sp>
        <p:nvSpPr>
          <p:cNvPr id="43" name="Subtítulo 2"/>
          <p:cNvSpPr txBox="1">
            <a:spLocks/>
          </p:cNvSpPr>
          <p:nvPr/>
        </p:nvSpPr>
        <p:spPr>
          <a:xfrm>
            <a:off x="1581861" y="20402856"/>
            <a:ext cx="8001052" cy="4893647"/>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marL="228600" marR="0" algn="just">
              <a:lnSpc>
                <a:spcPct val="150000"/>
              </a:lnSpc>
              <a:spcBef>
                <a:spcPts val="0"/>
              </a:spcBef>
              <a:spcAft>
                <a:spcPts val="0"/>
              </a:spcAft>
            </a:pPr>
            <a:r>
              <a:rPr lang="es-ES" sz="1600" dirty="0">
                <a:effectLst/>
                <a:latin typeface="Arial" panose="020B0604020202020204" pitchFamily="34" charset="0"/>
                <a:ea typeface="Calibri" panose="020F0502020204030204" pitchFamily="34" charset="0"/>
                <a:cs typeface="Times New Roman" panose="02020603050405020304" pitchFamily="18" charset="0"/>
              </a:rPr>
              <a:t>Las técnicas de lectura aportan las herramientas necesarias para leer con una actitud crítica, activa y autónoma cualquier información. La elección de lecturas que despierten el interés propiciará una actitud reflexiva que conlleve a la mejor comprensión del contenido.  Los ejercicios de comprensión de lectura responden positivamente a las capacidades para reconocer el significado de una palabra o frase en el contexto de las demás ideas, para entender e identificar lo fundamental de la lectura y para identificar las relaciones entre las ideas para realizar el análisis y síntesis de la información.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gn="just">
              <a:lnSpc>
                <a:spcPct val="150000"/>
              </a:lnSpc>
              <a:spcBef>
                <a:spcPts val="0"/>
              </a:spcBef>
              <a:spcAft>
                <a:spcPts val="0"/>
              </a:spcAft>
            </a:pPr>
            <a:r>
              <a:rPr lang="es-ES" sz="1600" dirty="0">
                <a:effectLst/>
                <a:latin typeface="Arial" panose="020B0604020202020204" pitchFamily="34" charset="0"/>
                <a:ea typeface="Calibri" panose="020F0502020204030204" pitchFamily="34" charset="0"/>
                <a:cs typeface="Times New Roman" panose="02020603050405020304" pitchFamily="18" charset="0"/>
              </a:rPr>
              <a:t>En los trabajos de investigación especialmente en las tesis, los artículos que se publican en las revistas especializadas exigen del autor considerables dosis de lectura; de lectura de textos y de lectura de su propio texto para asegurar su solidez y legibilidad.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4" name="Rectángulo 43"/>
          <p:cNvSpPr/>
          <p:nvPr/>
        </p:nvSpPr>
        <p:spPr>
          <a:xfrm>
            <a:off x="1581861" y="20378844"/>
            <a:ext cx="8001052" cy="4917659"/>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ángulo 45"/>
          <p:cNvSpPr/>
          <p:nvPr/>
        </p:nvSpPr>
        <p:spPr>
          <a:xfrm>
            <a:off x="10479220" y="20378846"/>
            <a:ext cx="10434732" cy="4917658"/>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0510" marR="0" indent="-270510">
              <a:lnSpc>
                <a:spcPct val="107000"/>
              </a:lnSpc>
              <a:spcBef>
                <a:spcPts val="0"/>
              </a:spcBef>
              <a:spcAft>
                <a:spcPts val="0"/>
              </a:spcAft>
            </a:pPr>
            <a:r>
              <a:rPr lang="es-ES" sz="1800" dirty="0" smtClean="0">
                <a:effectLst/>
                <a:latin typeface="Arial" panose="020B0604020202020204" pitchFamily="34" charset="0"/>
                <a:ea typeface="Calibri" panose="020F0502020204030204" pitchFamily="34" charset="0"/>
                <a:cs typeface="Times New Roman" panose="02020603050405020304" pitchFamily="18" charset="0"/>
              </a:rPr>
              <a:t> </a:t>
            </a:r>
            <a:r>
              <a:rPr lang="es-ES" sz="1800" dirty="0">
                <a:effectLst/>
                <a:latin typeface="Arial" panose="020B0604020202020204" pitchFamily="34" charset="0"/>
                <a:ea typeface="Calibri" panose="020F0502020204030204" pitchFamily="34" charset="0"/>
                <a:cs typeface="Times New Roman" panose="02020603050405020304" pitchFamily="18" charset="0"/>
              </a:rPr>
              <a:t>Lectura </a:t>
            </a:r>
            <a:r>
              <a:rPr lang="es-419" sz="1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9" name="Text Placeholder 28">
            <a:extLst>
              <a:ext uri="{FF2B5EF4-FFF2-40B4-BE49-F238E27FC236}">
                <a16:creationId xmlns:a16="http://schemas.microsoft.com/office/drawing/2014/main" xmlns="" id="{FCB797DF-A438-244B-B34C-CCF348A4370E}"/>
              </a:ext>
            </a:extLst>
          </p:cNvPr>
          <p:cNvSpPr txBox="1">
            <a:spLocks/>
          </p:cNvSpPr>
          <p:nvPr/>
        </p:nvSpPr>
        <p:spPr>
          <a:xfrm>
            <a:off x="3238170" y="19279270"/>
            <a:ext cx="4904509" cy="910370"/>
          </a:xfrm>
          <a:prstGeom prst="rect">
            <a:avLst/>
          </a:prstGeom>
          <a:solidFill>
            <a:schemeClr val="accent1">
              <a:lumMod val="60000"/>
              <a:lumOff val="40000"/>
            </a:schemeClr>
          </a:solidFill>
          <a:ln>
            <a:solidFill>
              <a:schemeClr val="accent1">
                <a:lumMod val="75000"/>
              </a:schemeClr>
            </a:solidFill>
          </a:ln>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CONCLUSIONES</a:t>
            </a:r>
            <a:endParaRPr lang="en-US" b="1" dirty="0">
              <a:solidFill>
                <a:srgbClr val="002060"/>
              </a:solidFill>
            </a:endParaRPr>
          </a:p>
        </p:txBody>
      </p:sp>
      <p:sp>
        <p:nvSpPr>
          <p:cNvPr id="50" name="Text Placeholder 28">
            <a:extLst>
              <a:ext uri="{FF2B5EF4-FFF2-40B4-BE49-F238E27FC236}">
                <a16:creationId xmlns:a16="http://schemas.microsoft.com/office/drawing/2014/main" xmlns="" id="{FCB797DF-A438-244B-B34C-CCF348A4370E}"/>
              </a:ext>
            </a:extLst>
          </p:cNvPr>
          <p:cNvSpPr txBox="1">
            <a:spLocks/>
          </p:cNvSpPr>
          <p:nvPr/>
        </p:nvSpPr>
        <p:spPr>
          <a:xfrm>
            <a:off x="12362018" y="5065442"/>
            <a:ext cx="5807871" cy="910370"/>
          </a:xfrm>
          <a:prstGeom prst="rect">
            <a:avLst/>
          </a:prstGeom>
          <a:solidFill>
            <a:schemeClr val="accent1">
              <a:lumMod val="60000"/>
              <a:lumOff val="40000"/>
            </a:schemeClr>
          </a:solidFill>
          <a:ln>
            <a:solidFill>
              <a:schemeClr val="accent1">
                <a:lumMod val="50000"/>
              </a:schemeClr>
            </a:solidFill>
          </a:ln>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DESARROLLO</a:t>
            </a:r>
            <a:endParaRPr lang="en-US" b="1" dirty="0">
              <a:solidFill>
                <a:srgbClr val="002060"/>
              </a:solidFill>
            </a:endParaRPr>
          </a:p>
        </p:txBody>
      </p:sp>
      <p:sp>
        <p:nvSpPr>
          <p:cNvPr id="52" name="Text Placeholder 28">
            <a:extLst>
              <a:ext uri="{FF2B5EF4-FFF2-40B4-BE49-F238E27FC236}">
                <a16:creationId xmlns:a16="http://schemas.microsoft.com/office/drawing/2014/main" xmlns="" id="{FCB797DF-A438-244B-B34C-CCF348A4370E}"/>
              </a:ext>
            </a:extLst>
          </p:cNvPr>
          <p:cNvSpPr txBox="1">
            <a:spLocks/>
          </p:cNvSpPr>
          <p:nvPr/>
        </p:nvSpPr>
        <p:spPr>
          <a:xfrm>
            <a:off x="2768865" y="5069021"/>
            <a:ext cx="6328271" cy="910370"/>
          </a:xfrm>
          <a:prstGeom prst="rect">
            <a:avLst/>
          </a:prstGeom>
          <a:solidFill>
            <a:schemeClr val="accent1">
              <a:lumMod val="60000"/>
              <a:lumOff val="40000"/>
            </a:schemeClr>
          </a:solidFill>
          <a:ln>
            <a:solidFill>
              <a:schemeClr val="accent1">
                <a:lumMod val="50000"/>
              </a:schemeClr>
            </a:solidFill>
          </a:ln>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INTRODUCCION </a:t>
            </a:r>
          </a:p>
          <a:p>
            <a:r>
              <a:rPr lang="en-US" b="1" dirty="0" smtClean="0">
                <a:solidFill>
                  <a:srgbClr val="002060"/>
                </a:solidFill>
              </a:rPr>
              <a:t>(</a:t>
            </a:r>
            <a:r>
              <a:rPr lang="en-US" b="1" dirty="0">
                <a:solidFill>
                  <a:srgbClr val="002060"/>
                </a:solidFill>
              </a:rPr>
              <a:t>OBJETIVOS)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1860" y="2073806"/>
            <a:ext cx="1999938" cy="1436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Text Placeholder 28">
            <a:extLst>
              <a:ext uri="{FF2B5EF4-FFF2-40B4-BE49-F238E27FC236}">
                <a16:creationId xmlns:a16="http://schemas.microsoft.com/office/drawing/2014/main" xmlns="" id="{FCB797DF-A438-244B-B34C-CCF348A4370E}"/>
              </a:ext>
            </a:extLst>
          </p:cNvPr>
          <p:cNvSpPr txBox="1">
            <a:spLocks/>
          </p:cNvSpPr>
          <p:nvPr/>
        </p:nvSpPr>
        <p:spPr>
          <a:xfrm>
            <a:off x="13142301" y="19279270"/>
            <a:ext cx="6650181" cy="910370"/>
          </a:xfrm>
          <a:prstGeom prst="rect">
            <a:avLst/>
          </a:prstGeom>
          <a:solidFill>
            <a:schemeClr val="accent1">
              <a:lumMod val="60000"/>
              <a:lumOff val="40000"/>
            </a:schemeClr>
          </a:solidFill>
          <a:ln>
            <a:solidFill>
              <a:schemeClr val="accent1">
                <a:lumMod val="75000"/>
              </a:schemeClr>
            </a:solidFill>
          </a:ln>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REFERENCAS BIBLIOGRÁFICAS</a:t>
            </a:r>
            <a:endParaRPr lang="en-US" b="1" dirty="0">
              <a:solidFill>
                <a:srgbClr val="002060"/>
              </a:solidFill>
            </a:endParaRPr>
          </a:p>
        </p:txBody>
      </p:sp>
      <p:sp>
        <p:nvSpPr>
          <p:cNvPr id="6" name="5 Rectángulo"/>
          <p:cNvSpPr/>
          <p:nvPr/>
        </p:nvSpPr>
        <p:spPr>
          <a:xfrm>
            <a:off x="1990709" y="28831342"/>
            <a:ext cx="19180578" cy="1754326"/>
          </a:xfrm>
          <a:prstGeom prst="rect">
            <a:avLst/>
          </a:prstGeom>
          <a:noFill/>
        </p:spPr>
        <p:txBody>
          <a:bodyPr wrap="square" lIns="91440" tIns="45720" rIns="91440" bIns="45720">
            <a:spAutoFit/>
          </a:bodyPr>
          <a:lstStyle/>
          <a:p>
            <a:pPr algn="ctr"/>
            <a:r>
              <a:rPr lang="es-ES" sz="5400" b="1" i="1" cap="none" spc="50" dirty="0" smtClean="0">
                <a:ln w="13500">
                  <a:solidFill>
                    <a:schemeClr val="accent1">
                      <a:shade val="2500"/>
                      <a:alpha val="6500"/>
                    </a:schemeClr>
                  </a:solidFill>
                  <a:prstDash val="solid"/>
                </a:ln>
                <a:solidFill>
                  <a:schemeClr val="bg1">
                    <a:lumMod val="85000"/>
                    <a:alpha val="95000"/>
                  </a:schemeClr>
                </a:solidFill>
                <a:effectLst>
                  <a:innerShdw blurRad="50900" dist="38500" dir="13500000">
                    <a:srgbClr val="000000">
                      <a:alpha val="60000"/>
                    </a:srgbClr>
                  </a:innerShdw>
                </a:effectLst>
              </a:rPr>
              <a:t>La lectura es un proceso interactivo de comunicación en el que se establece una relación entre el texto y el lector. </a:t>
            </a:r>
            <a:endParaRPr lang="es-ES" sz="5400" b="1" i="1" cap="none" spc="50" dirty="0">
              <a:ln w="13500">
                <a:solidFill>
                  <a:schemeClr val="accent1">
                    <a:shade val="2500"/>
                    <a:alpha val="6500"/>
                  </a:schemeClr>
                </a:solidFill>
                <a:prstDash val="solid"/>
              </a:ln>
              <a:solidFill>
                <a:schemeClr val="bg1">
                  <a:lumMod val="85000"/>
                  <a:alpha val="95000"/>
                </a:schemeClr>
              </a:solidFill>
              <a:effectLst>
                <a:innerShdw blurRad="50900" dist="38500" dir="13500000">
                  <a:srgbClr val="000000">
                    <a:alpha val="60000"/>
                  </a:srgbClr>
                </a:innerShdw>
              </a:effectLst>
            </a:endParaRPr>
          </a:p>
        </p:txBody>
      </p:sp>
      <p:pic>
        <p:nvPicPr>
          <p:cNvPr id="1027" name="Picture 3" descr="E:\5.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17261" y="10409669"/>
            <a:ext cx="7609105" cy="7571233"/>
          </a:xfrm>
          <a:prstGeom prst="rect">
            <a:avLst/>
          </a:prstGeom>
          <a:noFill/>
          <a:extLst>
            <a:ext uri="{909E8E84-426E-40DD-AFC4-6F175D3DCCD1}">
              <a14:hiddenFill xmlns:a14="http://schemas.microsoft.com/office/drawing/2010/main">
                <a:solidFill>
                  <a:srgbClr val="FFFFFF"/>
                </a:solidFill>
              </a14:hiddenFill>
            </a:ext>
          </a:extLst>
        </p:spPr>
      </p:pic>
      <p:sp>
        <p:nvSpPr>
          <p:cNvPr id="7" name="6 Rectángulo"/>
          <p:cNvSpPr/>
          <p:nvPr/>
        </p:nvSpPr>
        <p:spPr>
          <a:xfrm>
            <a:off x="10479219" y="20402857"/>
            <a:ext cx="10434732" cy="4893647"/>
          </a:xfrm>
          <a:prstGeom prst="rect">
            <a:avLst/>
          </a:prstGeom>
        </p:spPr>
        <p:txBody>
          <a:bodyPr wrap="square">
            <a:spAutoFit/>
          </a:bodyPr>
          <a:lstStyle/>
          <a:p>
            <a:pPr>
              <a:lnSpc>
                <a:spcPct val="150000"/>
              </a:lnSpc>
            </a:pPr>
            <a:r>
              <a:rPr lang="es-ES" sz="1600" dirty="0" smtClean="0">
                <a:latin typeface="Arial" pitchFamily="34" charset="0"/>
                <a:cs typeface="Arial" pitchFamily="34" charset="0"/>
              </a:rPr>
              <a:t>1- </a:t>
            </a:r>
            <a:r>
              <a:rPr lang="es-ES" sz="1600" dirty="0" err="1" smtClean="0">
                <a:latin typeface="Arial" pitchFamily="34" charset="0"/>
                <a:cs typeface="Arial" pitchFamily="34" charset="0"/>
              </a:rPr>
              <a:t>Argudin</a:t>
            </a:r>
            <a:r>
              <a:rPr lang="es-ES" sz="1600" dirty="0">
                <a:latin typeface="Arial" pitchFamily="34" charset="0"/>
                <a:cs typeface="Arial" pitchFamily="34" charset="0"/>
              </a:rPr>
              <a:t>, Y. &amp; Luna, M. (2003). Aprendiendo a pensar leyendo bien: habilidades de lectura a nivel superior. 5 </a:t>
            </a:r>
            <a:r>
              <a:rPr lang="es-ES" sz="1600" dirty="0" err="1">
                <a:latin typeface="Arial" pitchFamily="34" charset="0"/>
                <a:cs typeface="Arial" pitchFamily="34" charset="0"/>
              </a:rPr>
              <a:t>reimpr</a:t>
            </a:r>
            <a:r>
              <a:rPr lang="es-ES" sz="1600" dirty="0">
                <a:latin typeface="Arial" pitchFamily="34" charset="0"/>
                <a:cs typeface="Arial" pitchFamily="34" charset="0"/>
              </a:rPr>
              <a:t>. (pp.43-114). México, Plaza y Valdés Editores.</a:t>
            </a:r>
          </a:p>
          <a:p>
            <a:pPr>
              <a:lnSpc>
                <a:spcPct val="150000"/>
              </a:lnSpc>
            </a:pPr>
            <a:r>
              <a:rPr lang="es-ES_tradnl" sz="1600" dirty="0" smtClean="0">
                <a:latin typeface="Arial" pitchFamily="34" charset="0"/>
                <a:cs typeface="Arial" pitchFamily="34" charset="0"/>
              </a:rPr>
              <a:t>2- Ávila</a:t>
            </a:r>
            <a:r>
              <a:rPr lang="es-ES_tradnl" sz="1600" dirty="0">
                <a:latin typeface="Arial" pitchFamily="34" charset="0"/>
                <a:cs typeface="Arial" pitchFamily="34" charset="0"/>
              </a:rPr>
              <a:t>, C. P. C., Higuera, M. R., &amp; Soler, R. N. C. (2017). Lectura Crítica. Definiciones, experiencias y posibilidades. </a:t>
            </a:r>
            <a:r>
              <a:rPr lang="es-ES_tradnl" sz="1600" i="1" dirty="0">
                <a:latin typeface="Arial" pitchFamily="34" charset="0"/>
                <a:cs typeface="Arial" pitchFamily="34" charset="0"/>
              </a:rPr>
              <a:t>Saber, ciencia y libertad</a:t>
            </a:r>
            <a:r>
              <a:rPr lang="es-ES_tradnl" sz="1600" dirty="0">
                <a:latin typeface="Arial" pitchFamily="34" charset="0"/>
                <a:cs typeface="Arial" pitchFamily="34" charset="0"/>
              </a:rPr>
              <a:t>, </a:t>
            </a:r>
            <a:r>
              <a:rPr lang="es-ES_tradnl" sz="1600" i="1" dirty="0">
                <a:latin typeface="Arial" pitchFamily="34" charset="0"/>
                <a:cs typeface="Arial" pitchFamily="34" charset="0"/>
              </a:rPr>
              <a:t>12</a:t>
            </a:r>
            <a:r>
              <a:rPr lang="es-ES_tradnl" sz="1600" dirty="0">
                <a:latin typeface="Arial" pitchFamily="34" charset="0"/>
                <a:cs typeface="Arial" pitchFamily="34" charset="0"/>
              </a:rPr>
              <a:t>(2), 184-197.Recuperado: </a:t>
            </a:r>
            <a:r>
              <a:rPr lang="es-ES_tradnl" sz="1600" u="sng" dirty="0">
                <a:latin typeface="Arial" pitchFamily="34" charset="0"/>
                <a:cs typeface="Arial" pitchFamily="34" charset="0"/>
                <a:hlinkClick r:id="rId4"/>
              </a:rPr>
              <a:t>https://dialnet.unirioja.es/servlet/articulo?codigo=6556873</a:t>
            </a:r>
            <a:endParaRPr lang="es-ES" sz="1600" dirty="0">
              <a:latin typeface="Arial" pitchFamily="34" charset="0"/>
              <a:cs typeface="Arial" pitchFamily="34" charset="0"/>
            </a:endParaRPr>
          </a:p>
          <a:p>
            <a:pPr>
              <a:lnSpc>
                <a:spcPct val="150000"/>
              </a:lnSpc>
            </a:pPr>
            <a:r>
              <a:rPr lang="es-MX" sz="1600" dirty="0" smtClean="0">
                <a:latin typeface="Arial" pitchFamily="34" charset="0"/>
                <a:cs typeface="Arial" pitchFamily="34" charset="0"/>
              </a:rPr>
              <a:t>3- Díaz </a:t>
            </a:r>
            <a:r>
              <a:rPr lang="es-MX" sz="1600" dirty="0">
                <a:latin typeface="Arial" pitchFamily="34" charset="0"/>
                <a:cs typeface="Arial" pitchFamily="34" charset="0"/>
              </a:rPr>
              <a:t>Fernández, J. A. (2010). Fundamentos de la educación: democracia, economía y sociedad, en la UNESCO: estudio crítico de “La Educación encierra un tesoro": Informe a la UNESCO de la Comisión Internacional sobre la Educación para el Siglo XXI, presidida por Jacques </a:t>
            </a:r>
            <a:r>
              <a:rPr lang="es-MX" sz="1600" dirty="0" err="1">
                <a:latin typeface="Arial" pitchFamily="34" charset="0"/>
                <a:cs typeface="Arial" pitchFamily="34" charset="0"/>
              </a:rPr>
              <a:t>Delors</a:t>
            </a:r>
            <a:r>
              <a:rPr lang="es-MX" sz="1600" dirty="0">
                <a:latin typeface="Arial" pitchFamily="34" charset="0"/>
                <a:cs typeface="Arial" pitchFamily="34" charset="0"/>
              </a:rPr>
              <a:t>.</a:t>
            </a:r>
            <a:endParaRPr lang="es-ES" sz="1600" dirty="0">
              <a:latin typeface="Arial" pitchFamily="34" charset="0"/>
              <a:cs typeface="Arial" pitchFamily="34" charset="0"/>
            </a:endParaRPr>
          </a:p>
          <a:p>
            <a:pPr>
              <a:lnSpc>
                <a:spcPct val="150000"/>
              </a:lnSpc>
            </a:pPr>
            <a:r>
              <a:rPr lang="es-ES_tradnl" sz="1600" dirty="0" smtClean="0">
                <a:latin typeface="Arial" pitchFamily="34" charset="0"/>
                <a:cs typeface="Arial" pitchFamily="34" charset="0"/>
              </a:rPr>
              <a:t>4- </a:t>
            </a:r>
            <a:r>
              <a:rPr lang="es-ES_tradnl" sz="1600" dirty="0" err="1" smtClean="0">
                <a:latin typeface="Arial" pitchFamily="34" charset="0"/>
                <a:cs typeface="Arial" pitchFamily="34" charset="0"/>
              </a:rPr>
              <a:t>Fainholc</a:t>
            </a:r>
            <a:r>
              <a:rPr lang="es-ES_tradnl" sz="1600" dirty="0">
                <a:latin typeface="Arial" pitchFamily="34" charset="0"/>
                <a:cs typeface="Arial" pitchFamily="34" charset="0"/>
              </a:rPr>
              <a:t>, B. (2004). Investigación: la lectura crítica en Internet: desarrollo de habilidades y metodología para su práctica. </a:t>
            </a:r>
            <a:r>
              <a:rPr lang="es-ES_tradnl" sz="1600" i="1" dirty="0">
                <a:latin typeface="Arial" pitchFamily="34" charset="0"/>
                <a:cs typeface="Arial" pitchFamily="34" charset="0"/>
              </a:rPr>
              <a:t>RIED. Revista iberoamericana de educación a distancia</a:t>
            </a:r>
            <a:r>
              <a:rPr lang="es-ES_tradnl" sz="1600" dirty="0">
                <a:latin typeface="Arial" pitchFamily="34" charset="0"/>
                <a:cs typeface="Arial" pitchFamily="34" charset="0"/>
              </a:rPr>
              <a:t>, </a:t>
            </a:r>
            <a:r>
              <a:rPr lang="es-ES_tradnl" sz="1600" i="1" dirty="0">
                <a:latin typeface="Arial" pitchFamily="34" charset="0"/>
                <a:cs typeface="Arial" pitchFamily="34" charset="0"/>
              </a:rPr>
              <a:t>7</a:t>
            </a:r>
            <a:r>
              <a:rPr lang="es-ES_tradnl" sz="1600" dirty="0">
                <a:latin typeface="Arial" pitchFamily="34" charset="0"/>
                <a:cs typeface="Arial" pitchFamily="34" charset="0"/>
              </a:rPr>
              <a:t>(1-2), 41-64. </a:t>
            </a:r>
            <a:r>
              <a:rPr lang="es-ES_tradnl" sz="1600" dirty="0" err="1">
                <a:latin typeface="Arial" pitchFamily="34" charset="0"/>
                <a:cs typeface="Arial" pitchFamily="34" charset="0"/>
              </a:rPr>
              <a:t>Recuperado:http</a:t>
            </a:r>
            <a:r>
              <a:rPr lang="es-ES_tradnl" sz="1600" dirty="0">
                <a:latin typeface="Arial" pitchFamily="34" charset="0"/>
                <a:cs typeface="Arial" pitchFamily="34" charset="0"/>
              </a:rPr>
              <a:t>://revistas.uned.es/</a:t>
            </a:r>
            <a:r>
              <a:rPr lang="es-ES_tradnl" sz="1600" dirty="0" err="1">
                <a:latin typeface="Arial" pitchFamily="34" charset="0"/>
                <a:cs typeface="Arial" pitchFamily="34" charset="0"/>
              </a:rPr>
              <a:t>index.php</a:t>
            </a:r>
            <a:r>
              <a:rPr lang="es-ES_tradnl" sz="1600" dirty="0">
                <a:latin typeface="Arial" pitchFamily="34" charset="0"/>
                <a:cs typeface="Arial" pitchFamily="34" charset="0"/>
              </a:rPr>
              <a:t>/</a:t>
            </a:r>
            <a:r>
              <a:rPr lang="es-ES_tradnl" sz="1600" dirty="0" err="1">
                <a:latin typeface="Arial" pitchFamily="34" charset="0"/>
                <a:cs typeface="Arial" pitchFamily="34" charset="0"/>
              </a:rPr>
              <a:t>ried</a:t>
            </a:r>
            <a:r>
              <a:rPr lang="es-ES_tradnl" sz="1600" dirty="0">
                <a:latin typeface="Arial" pitchFamily="34" charset="0"/>
                <a:cs typeface="Arial" pitchFamily="34" charset="0"/>
              </a:rPr>
              <a:t>/</a:t>
            </a:r>
            <a:r>
              <a:rPr lang="es-ES_tradnl" sz="1600" dirty="0" err="1">
                <a:latin typeface="Arial" pitchFamily="34" charset="0"/>
                <a:cs typeface="Arial" pitchFamily="34" charset="0"/>
              </a:rPr>
              <a:t>article</a:t>
            </a:r>
            <a:r>
              <a:rPr lang="es-ES_tradnl" sz="1600" dirty="0">
                <a:latin typeface="Arial" pitchFamily="34" charset="0"/>
                <a:cs typeface="Arial" pitchFamily="34" charset="0"/>
              </a:rPr>
              <a:t>/</a:t>
            </a:r>
            <a:r>
              <a:rPr lang="es-ES_tradnl" sz="1600" dirty="0" err="1">
                <a:latin typeface="Arial" pitchFamily="34" charset="0"/>
                <a:cs typeface="Arial" pitchFamily="34" charset="0"/>
              </a:rPr>
              <a:t>view</a:t>
            </a:r>
            <a:r>
              <a:rPr lang="es-ES_tradnl" sz="1600" dirty="0">
                <a:latin typeface="Arial" pitchFamily="34" charset="0"/>
                <a:cs typeface="Arial" pitchFamily="34" charset="0"/>
              </a:rPr>
              <a:t>/1074/990</a:t>
            </a:r>
            <a:endParaRPr lang="es-ES" sz="1600" dirty="0">
              <a:latin typeface="Arial" pitchFamily="34" charset="0"/>
              <a:cs typeface="Arial" pitchFamily="34" charset="0"/>
            </a:endParaRPr>
          </a:p>
          <a:p>
            <a:pPr>
              <a:lnSpc>
                <a:spcPct val="150000"/>
              </a:lnSpc>
            </a:pPr>
            <a:r>
              <a:rPr lang="es-ES" sz="1600" dirty="0" smtClean="0">
                <a:latin typeface="Arial" pitchFamily="34" charset="0"/>
                <a:cs typeface="Arial" pitchFamily="34" charset="0"/>
              </a:rPr>
              <a:t>5- Girón </a:t>
            </a:r>
            <a:r>
              <a:rPr lang="es-ES" sz="1600" dirty="0">
                <a:latin typeface="Arial" pitchFamily="34" charset="0"/>
                <a:cs typeface="Arial" pitchFamily="34" charset="0"/>
              </a:rPr>
              <a:t>Castro, S. J., Jiménez </a:t>
            </a:r>
            <a:r>
              <a:rPr lang="es-ES" sz="1600" dirty="0" err="1">
                <a:latin typeface="Arial" pitchFamily="34" charset="0"/>
                <a:cs typeface="Arial" pitchFamily="34" charset="0"/>
              </a:rPr>
              <a:t>Camaro</a:t>
            </a:r>
            <a:r>
              <a:rPr lang="es-ES" sz="1600" dirty="0">
                <a:latin typeface="Arial" pitchFamily="34" charset="0"/>
                <a:cs typeface="Arial" pitchFamily="34" charset="0"/>
              </a:rPr>
              <a:t>, C.E. &amp; Lizcano Rivera, C. (2007). ¿Cómo hacer lectura crítica?  Bogotá: Universidad Sergio. </a:t>
            </a:r>
          </a:p>
        </p:txBody>
      </p:sp>
    </p:spTree>
    <p:extLst>
      <p:ext uri="{BB962C8B-B14F-4D97-AF65-F5344CB8AC3E}">
        <p14:creationId xmlns:p14="http://schemas.microsoft.com/office/powerpoint/2010/main" val="65578552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160</TotalTime>
  <Words>1185</Words>
  <Application>Microsoft Office PowerPoint</Application>
  <PresentationFormat>Personalizado</PresentationFormat>
  <Paragraphs>35</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IX FORMACIÓN UNIVERSITARIA  DE LOS PROFESIONALES DE LA EDUCACIÓN.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Grether de la C Sierra Gómez</cp:lastModifiedBy>
  <cp:revision>13</cp:revision>
  <dcterms:created xsi:type="dcterms:W3CDTF">2021-12-21T16:45:31Z</dcterms:created>
  <dcterms:modified xsi:type="dcterms:W3CDTF">2022-01-20T17:16:42Z</dcterms:modified>
</cp:coreProperties>
</file>