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21959888" cy="3275965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p:scale>
          <a:sx n="40" d="100"/>
          <a:sy n="40" d="100"/>
        </p:scale>
        <p:origin x="-456" y="2088"/>
      </p:cViewPr>
      <p:guideLst>
        <p:guide orient="horz" pos="10318"/>
        <p:guide pos="6916"/>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646992" y="5361362"/>
            <a:ext cx="18665905" cy="11405211"/>
          </a:xfrm>
        </p:spPr>
        <p:txBody>
          <a:bodyPr anchor="b"/>
          <a:lstStyle>
            <a:lvl1pPr algn="ctr">
              <a:defRPr sz="1441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2744986" y="17206402"/>
            <a:ext cx="16469916" cy="7909330"/>
          </a:xfrm>
        </p:spPr>
        <p:txBody>
          <a:bodyPr/>
          <a:lstStyle>
            <a:lvl1pPr marL="0" indent="0" algn="ctr">
              <a:buNone/>
              <a:defRPr sz="5764"/>
            </a:lvl1pPr>
            <a:lvl2pPr marL="1098012" indent="0" algn="ctr">
              <a:buNone/>
              <a:defRPr sz="4803"/>
            </a:lvl2pPr>
            <a:lvl3pPr marL="2196023" indent="0" algn="ctr">
              <a:buNone/>
              <a:defRPr sz="4323"/>
            </a:lvl3pPr>
            <a:lvl4pPr marL="3294035" indent="0" algn="ctr">
              <a:buNone/>
              <a:defRPr sz="3843"/>
            </a:lvl4pPr>
            <a:lvl5pPr marL="4392046" indent="0" algn="ctr">
              <a:buNone/>
              <a:defRPr sz="3843"/>
            </a:lvl5pPr>
            <a:lvl6pPr marL="5490058" indent="0" algn="ctr">
              <a:buNone/>
              <a:defRPr sz="3843"/>
            </a:lvl6pPr>
            <a:lvl7pPr marL="6588069" indent="0" algn="ctr">
              <a:buNone/>
              <a:defRPr sz="3843"/>
            </a:lvl7pPr>
            <a:lvl8pPr marL="7686081" indent="0" algn="ctr">
              <a:buNone/>
              <a:defRPr sz="3843"/>
            </a:lvl8pPr>
            <a:lvl9pPr marL="8784092" indent="0" algn="ctr">
              <a:buNone/>
              <a:defRPr sz="3843"/>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968455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1643455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715046" y="1744148"/>
            <a:ext cx="4735101" cy="27762289"/>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1509743" y="1744148"/>
            <a:ext cx="13930804" cy="27762289"/>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1528608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6542763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498306" y="8167172"/>
            <a:ext cx="18940403" cy="13627102"/>
          </a:xfrm>
        </p:spPr>
        <p:txBody>
          <a:bodyPr anchor="b"/>
          <a:lstStyle>
            <a:lvl1pPr>
              <a:defRPr sz="1441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498306" y="21923192"/>
            <a:ext cx="18940403" cy="7166171"/>
          </a:xfrm>
        </p:spPr>
        <p:txBody>
          <a:bodyPr/>
          <a:lstStyle>
            <a:lvl1pPr marL="0" indent="0">
              <a:buNone/>
              <a:defRPr sz="5764">
                <a:solidFill>
                  <a:schemeClr val="tx1"/>
                </a:solidFill>
              </a:defRPr>
            </a:lvl1pPr>
            <a:lvl2pPr marL="1098012" indent="0">
              <a:buNone/>
              <a:defRPr sz="4803">
                <a:solidFill>
                  <a:schemeClr val="tx1">
                    <a:tint val="75000"/>
                  </a:schemeClr>
                </a:solidFill>
              </a:defRPr>
            </a:lvl2pPr>
            <a:lvl3pPr marL="2196023" indent="0">
              <a:buNone/>
              <a:defRPr sz="4323">
                <a:solidFill>
                  <a:schemeClr val="tx1">
                    <a:tint val="75000"/>
                  </a:schemeClr>
                </a:solidFill>
              </a:defRPr>
            </a:lvl3pPr>
            <a:lvl4pPr marL="3294035" indent="0">
              <a:buNone/>
              <a:defRPr sz="3843">
                <a:solidFill>
                  <a:schemeClr val="tx1">
                    <a:tint val="75000"/>
                  </a:schemeClr>
                </a:solidFill>
              </a:defRPr>
            </a:lvl4pPr>
            <a:lvl5pPr marL="4392046" indent="0">
              <a:buNone/>
              <a:defRPr sz="3843">
                <a:solidFill>
                  <a:schemeClr val="tx1">
                    <a:tint val="75000"/>
                  </a:schemeClr>
                </a:solidFill>
              </a:defRPr>
            </a:lvl5pPr>
            <a:lvl6pPr marL="5490058" indent="0">
              <a:buNone/>
              <a:defRPr sz="3843">
                <a:solidFill>
                  <a:schemeClr val="tx1">
                    <a:tint val="75000"/>
                  </a:schemeClr>
                </a:solidFill>
              </a:defRPr>
            </a:lvl6pPr>
            <a:lvl7pPr marL="6588069" indent="0">
              <a:buNone/>
              <a:defRPr sz="3843">
                <a:solidFill>
                  <a:schemeClr val="tx1">
                    <a:tint val="75000"/>
                  </a:schemeClr>
                </a:solidFill>
              </a:defRPr>
            </a:lvl7pPr>
            <a:lvl8pPr marL="7686081" indent="0">
              <a:buNone/>
              <a:defRPr sz="3843">
                <a:solidFill>
                  <a:schemeClr val="tx1">
                    <a:tint val="75000"/>
                  </a:schemeClr>
                </a:solidFill>
              </a:defRPr>
            </a:lvl8pPr>
            <a:lvl9pPr marL="8784092" indent="0">
              <a:buNone/>
              <a:defRPr sz="3843">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91064BA3-83C8-46BC-B43A-3209F898C737}" type="datetimeFigureOut">
              <a:rPr lang="en-US" smtClean="0"/>
              <a:t>1/18/2022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291328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509743" y="8720740"/>
            <a:ext cx="9332952" cy="20785697"/>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11117194" y="8720740"/>
            <a:ext cx="9332952" cy="20785697"/>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91064BA3-83C8-46BC-B43A-3209F898C737}" type="datetimeFigureOut">
              <a:rPr lang="en-US" smtClean="0"/>
              <a:t>1/18/2022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42507322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512603" y="1744155"/>
            <a:ext cx="18940403" cy="6332018"/>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512605" y="8030666"/>
            <a:ext cx="9290060" cy="3935706"/>
          </a:xfrm>
        </p:spPr>
        <p:txBody>
          <a:bodyPr anchor="b"/>
          <a:lstStyle>
            <a:lvl1pPr marL="0" indent="0">
              <a:buNone/>
              <a:defRPr sz="5764" b="1"/>
            </a:lvl1pPr>
            <a:lvl2pPr marL="1098012" indent="0">
              <a:buNone/>
              <a:defRPr sz="4803" b="1"/>
            </a:lvl2pPr>
            <a:lvl3pPr marL="2196023" indent="0">
              <a:buNone/>
              <a:defRPr sz="4323" b="1"/>
            </a:lvl3pPr>
            <a:lvl4pPr marL="3294035" indent="0">
              <a:buNone/>
              <a:defRPr sz="3843" b="1"/>
            </a:lvl4pPr>
            <a:lvl5pPr marL="4392046" indent="0">
              <a:buNone/>
              <a:defRPr sz="3843" b="1"/>
            </a:lvl5pPr>
            <a:lvl6pPr marL="5490058" indent="0">
              <a:buNone/>
              <a:defRPr sz="3843" b="1"/>
            </a:lvl6pPr>
            <a:lvl7pPr marL="6588069" indent="0">
              <a:buNone/>
              <a:defRPr sz="3843" b="1"/>
            </a:lvl7pPr>
            <a:lvl8pPr marL="7686081" indent="0">
              <a:buNone/>
              <a:defRPr sz="3843" b="1"/>
            </a:lvl8pPr>
            <a:lvl9pPr marL="8784092" indent="0">
              <a:buNone/>
              <a:defRPr sz="3843" b="1"/>
            </a:lvl9pPr>
          </a:lstStyle>
          <a:p>
            <a:pPr lvl="0"/>
            <a:r>
              <a:rPr lang="es-ES" smtClean="0"/>
              <a:t>Editar el estilo de texto del patrón</a:t>
            </a:r>
          </a:p>
        </p:txBody>
      </p:sp>
      <p:sp>
        <p:nvSpPr>
          <p:cNvPr id="4" name="Content Placeholder 3"/>
          <p:cNvSpPr>
            <a:spLocks noGrp="1"/>
          </p:cNvSpPr>
          <p:nvPr>
            <p:ph sz="half" idx="2"/>
          </p:nvPr>
        </p:nvSpPr>
        <p:spPr>
          <a:xfrm>
            <a:off x="1512605" y="11966372"/>
            <a:ext cx="9290060" cy="17600731"/>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11117194" y="8030666"/>
            <a:ext cx="9335813" cy="3935706"/>
          </a:xfrm>
        </p:spPr>
        <p:txBody>
          <a:bodyPr anchor="b"/>
          <a:lstStyle>
            <a:lvl1pPr marL="0" indent="0">
              <a:buNone/>
              <a:defRPr sz="5764" b="1"/>
            </a:lvl1pPr>
            <a:lvl2pPr marL="1098012" indent="0">
              <a:buNone/>
              <a:defRPr sz="4803" b="1"/>
            </a:lvl2pPr>
            <a:lvl3pPr marL="2196023" indent="0">
              <a:buNone/>
              <a:defRPr sz="4323" b="1"/>
            </a:lvl3pPr>
            <a:lvl4pPr marL="3294035" indent="0">
              <a:buNone/>
              <a:defRPr sz="3843" b="1"/>
            </a:lvl4pPr>
            <a:lvl5pPr marL="4392046" indent="0">
              <a:buNone/>
              <a:defRPr sz="3843" b="1"/>
            </a:lvl5pPr>
            <a:lvl6pPr marL="5490058" indent="0">
              <a:buNone/>
              <a:defRPr sz="3843" b="1"/>
            </a:lvl6pPr>
            <a:lvl7pPr marL="6588069" indent="0">
              <a:buNone/>
              <a:defRPr sz="3843" b="1"/>
            </a:lvl7pPr>
            <a:lvl8pPr marL="7686081" indent="0">
              <a:buNone/>
              <a:defRPr sz="3843" b="1"/>
            </a:lvl8pPr>
            <a:lvl9pPr marL="8784092" indent="0">
              <a:buNone/>
              <a:defRPr sz="3843" b="1"/>
            </a:lvl9pPr>
          </a:lstStyle>
          <a:p>
            <a:pPr lvl="0"/>
            <a:r>
              <a:rPr lang="es-ES" smtClean="0"/>
              <a:t>Editar el estilo de texto del patrón</a:t>
            </a:r>
          </a:p>
        </p:txBody>
      </p:sp>
      <p:sp>
        <p:nvSpPr>
          <p:cNvPr id="6" name="Content Placeholder 5"/>
          <p:cNvSpPr>
            <a:spLocks noGrp="1"/>
          </p:cNvSpPr>
          <p:nvPr>
            <p:ph sz="quarter" idx="4"/>
          </p:nvPr>
        </p:nvSpPr>
        <p:spPr>
          <a:xfrm>
            <a:off x="11117194" y="11966372"/>
            <a:ext cx="9335813" cy="17600731"/>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91064BA3-83C8-46BC-B43A-3209F898C737}" type="datetimeFigureOut">
              <a:rPr lang="en-US" smtClean="0"/>
              <a:t>1/18/2022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42503384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91064BA3-83C8-46BC-B43A-3209F898C737}" type="datetimeFigureOut">
              <a:rPr lang="en-US" smtClean="0"/>
              <a:t>1/18/2022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705107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064BA3-83C8-46BC-B43A-3209F898C737}" type="datetimeFigureOut">
              <a:rPr lang="en-US" smtClean="0"/>
              <a:t>1/18/2022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3730361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512603" y="2183977"/>
            <a:ext cx="7082635" cy="7643918"/>
          </a:xfrm>
        </p:spPr>
        <p:txBody>
          <a:bodyPr anchor="b"/>
          <a:lstStyle>
            <a:lvl1pPr>
              <a:defRPr sz="7685"/>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9335813" y="4716790"/>
            <a:ext cx="11117193" cy="23280585"/>
          </a:xfrm>
        </p:spPr>
        <p:txBody>
          <a:bodyPr/>
          <a:lstStyle>
            <a:lvl1pPr>
              <a:defRPr sz="7685"/>
            </a:lvl1pPr>
            <a:lvl2pPr>
              <a:defRPr sz="6724"/>
            </a:lvl2pPr>
            <a:lvl3pPr>
              <a:defRPr sz="5764"/>
            </a:lvl3pPr>
            <a:lvl4pPr>
              <a:defRPr sz="4803"/>
            </a:lvl4pPr>
            <a:lvl5pPr>
              <a:defRPr sz="4803"/>
            </a:lvl5pPr>
            <a:lvl6pPr>
              <a:defRPr sz="4803"/>
            </a:lvl6pPr>
            <a:lvl7pPr>
              <a:defRPr sz="4803"/>
            </a:lvl7pPr>
            <a:lvl8pPr>
              <a:defRPr sz="4803"/>
            </a:lvl8pPr>
            <a:lvl9pPr>
              <a:defRPr sz="4803"/>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1512603" y="9827895"/>
            <a:ext cx="7082635" cy="18207391"/>
          </a:xfrm>
        </p:spPr>
        <p:txBody>
          <a:bodyPr/>
          <a:lstStyle>
            <a:lvl1pPr marL="0" indent="0">
              <a:buNone/>
              <a:defRPr sz="3843"/>
            </a:lvl1pPr>
            <a:lvl2pPr marL="1098012" indent="0">
              <a:buNone/>
              <a:defRPr sz="3362"/>
            </a:lvl2pPr>
            <a:lvl3pPr marL="2196023" indent="0">
              <a:buNone/>
              <a:defRPr sz="2882"/>
            </a:lvl3pPr>
            <a:lvl4pPr marL="3294035" indent="0">
              <a:buNone/>
              <a:defRPr sz="2402"/>
            </a:lvl4pPr>
            <a:lvl5pPr marL="4392046" indent="0">
              <a:buNone/>
              <a:defRPr sz="2402"/>
            </a:lvl5pPr>
            <a:lvl6pPr marL="5490058" indent="0">
              <a:buNone/>
              <a:defRPr sz="2402"/>
            </a:lvl6pPr>
            <a:lvl7pPr marL="6588069" indent="0">
              <a:buNone/>
              <a:defRPr sz="2402"/>
            </a:lvl7pPr>
            <a:lvl8pPr marL="7686081" indent="0">
              <a:buNone/>
              <a:defRPr sz="2402"/>
            </a:lvl8pPr>
            <a:lvl9pPr marL="8784092" indent="0">
              <a:buNone/>
              <a:defRPr sz="2402"/>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91064BA3-83C8-46BC-B43A-3209F898C737}" type="datetimeFigureOut">
              <a:rPr lang="en-US" smtClean="0"/>
              <a:t>1/18/2022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8468356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512603" y="2183977"/>
            <a:ext cx="7082635" cy="7643918"/>
          </a:xfrm>
        </p:spPr>
        <p:txBody>
          <a:bodyPr anchor="b"/>
          <a:lstStyle>
            <a:lvl1pPr>
              <a:defRPr sz="7685"/>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9335813" y="4716790"/>
            <a:ext cx="11117193" cy="23280585"/>
          </a:xfrm>
        </p:spPr>
        <p:txBody>
          <a:bodyPr anchor="t"/>
          <a:lstStyle>
            <a:lvl1pPr marL="0" indent="0">
              <a:buNone/>
              <a:defRPr sz="7685"/>
            </a:lvl1pPr>
            <a:lvl2pPr marL="1098012" indent="0">
              <a:buNone/>
              <a:defRPr sz="6724"/>
            </a:lvl2pPr>
            <a:lvl3pPr marL="2196023" indent="0">
              <a:buNone/>
              <a:defRPr sz="5764"/>
            </a:lvl3pPr>
            <a:lvl4pPr marL="3294035" indent="0">
              <a:buNone/>
              <a:defRPr sz="4803"/>
            </a:lvl4pPr>
            <a:lvl5pPr marL="4392046" indent="0">
              <a:buNone/>
              <a:defRPr sz="4803"/>
            </a:lvl5pPr>
            <a:lvl6pPr marL="5490058" indent="0">
              <a:buNone/>
              <a:defRPr sz="4803"/>
            </a:lvl6pPr>
            <a:lvl7pPr marL="6588069" indent="0">
              <a:buNone/>
              <a:defRPr sz="4803"/>
            </a:lvl7pPr>
            <a:lvl8pPr marL="7686081" indent="0">
              <a:buNone/>
              <a:defRPr sz="4803"/>
            </a:lvl8pPr>
            <a:lvl9pPr marL="8784092" indent="0">
              <a:buNone/>
              <a:defRPr sz="4803"/>
            </a:lvl9pPr>
          </a:lstStyle>
          <a:p>
            <a:r>
              <a:rPr lang="es-ES" dirty="0" smtClean="0"/>
              <a:t>Haga clic en el icono para agregar una imagen</a:t>
            </a:r>
            <a:endParaRPr lang="en-US" dirty="0"/>
          </a:p>
        </p:txBody>
      </p:sp>
      <p:sp>
        <p:nvSpPr>
          <p:cNvPr id="4" name="Text Placeholder 3"/>
          <p:cNvSpPr>
            <a:spLocks noGrp="1"/>
          </p:cNvSpPr>
          <p:nvPr>
            <p:ph type="body" sz="half" idx="2"/>
          </p:nvPr>
        </p:nvSpPr>
        <p:spPr>
          <a:xfrm>
            <a:off x="1512603" y="9827895"/>
            <a:ext cx="7082635" cy="18207391"/>
          </a:xfrm>
        </p:spPr>
        <p:txBody>
          <a:bodyPr/>
          <a:lstStyle>
            <a:lvl1pPr marL="0" indent="0">
              <a:buNone/>
              <a:defRPr sz="3843"/>
            </a:lvl1pPr>
            <a:lvl2pPr marL="1098012" indent="0">
              <a:buNone/>
              <a:defRPr sz="3362"/>
            </a:lvl2pPr>
            <a:lvl3pPr marL="2196023" indent="0">
              <a:buNone/>
              <a:defRPr sz="2882"/>
            </a:lvl3pPr>
            <a:lvl4pPr marL="3294035" indent="0">
              <a:buNone/>
              <a:defRPr sz="2402"/>
            </a:lvl4pPr>
            <a:lvl5pPr marL="4392046" indent="0">
              <a:buNone/>
              <a:defRPr sz="2402"/>
            </a:lvl5pPr>
            <a:lvl6pPr marL="5490058" indent="0">
              <a:buNone/>
              <a:defRPr sz="2402"/>
            </a:lvl6pPr>
            <a:lvl7pPr marL="6588069" indent="0">
              <a:buNone/>
              <a:defRPr sz="2402"/>
            </a:lvl7pPr>
            <a:lvl8pPr marL="7686081" indent="0">
              <a:buNone/>
              <a:defRPr sz="2402"/>
            </a:lvl8pPr>
            <a:lvl9pPr marL="8784092" indent="0">
              <a:buNone/>
              <a:defRPr sz="2402"/>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91064BA3-83C8-46BC-B43A-3209F898C737}" type="datetimeFigureOut">
              <a:rPr lang="en-US" smtClean="0"/>
              <a:t>1/18/2022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137030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09743" y="1744155"/>
            <a:ext cx="18940403" cy="6332018"/>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509743" y="8720740"/>
            <a:ext cx="18940403" cy="20785697"/>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1509742" y="30363349"/>
            <a:ext cx="4940975" cy="1744148"/>
          </a:xfrm>
          <a:prstGeom prst="rect">
            <a:avLst/>
          </a:prstGeom>
        </p:spPr>
        <p:txBody>
          <a:bodyPr vert="horz" lIns="91440" tIns="45720" rIns="91440" bIns="45720" rtlCol="0" anchor="ctr"/>
          <a:lstStyle>
            <a:lvl1pPr algn="l">
              <a:defRPr sz="2882">
                <a:solidFill>
                  <a:schemeClr val="tx1">
                    <a:tint val="75000"/>
                  </a:schemeClr>
                </a:solidFill>
              </a:defRPr>
            </a:lvl1pPr>
          </a:lstStyle>
          <a:p>
            <a:fld id="{91064BA3-83C8-46BC-B43A-3209F898C737}" type="datetimeFigureOut">
              <a:rPr lang="en-US" smtClean="0"/>
              <a:t>1/18/2022</a:t>
            </a:fld>
            <a:endParaRPr lang="en-US" dirty="0"/>
          </a:p>
        </p:txBody>
      </p:sp>
      <p:sp>
        <p:nvSpPr>
          <p:cNvPr id="5" name="Footer Placeholder 4"/>
          <p:cNvSpPr>
            <a:spLocks noGrp="1"/>
          </p:cNvSpPr>
          <p:nvPr>
            <p:ph type="ftr" sz="quarter" idx="3"/>
          </p:nvPr>
        </p:nvSpPr>
        <p:spPr>
          <a:xfrm>
            <a:off x="7274213" y="30363349"/>
            <a:ext cx="7411462" cy="1744148"/>
          </a:xfrm>
          <a:prstGeom prst="rect">
            <a:avLst/>
          </a:prstGeom>
        </p:spPr>
        <p:txBody>
          <a:bodyPr vert="horz" lIns="91440" tIns="45720" rIns="91440" bIns="45720" rtlCol="0" anchor="ctr"/>
          <a:lstStyle>
            <a:lvl1pPr algn="ctr">
              <a:defRPr sz="2882">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5509171" y="30363349"/>
            <a:ext cx="4940975" cy="1744148"/>
          </a:xfrm>
          <a:prstGeom prst="rect">
            <a:avLst/>
          </a:prstGeom>
        </p:spPr>
        <p:txBody>
          <a:bodyPr vert="horz" lIns="91440" tIns="45720" rIns="91440" bIns="45720" rtlCol="0" anchor="ctr"/>
          <a:lstStyle>
            <a:lvl1pPr algn="r">
              <a:defRPr sz="2882">
                <a:solidFill>
                  <a:schemeClr val="tx1">
                    <a:tint val="75000"/>
                  </a:schemeClr>
                </a:solidFill>
              </a:defRPr>
            </a:lvl1pPr>
          </a:lstStyle>
          <a:p>
            <a:fld id="{50AB9DAE-52C6-4334-9169-B34624907F02}" type="slidenum">
              <a:rPr lang="en-US" smtClean="0"/>
              <a:t>‹Nº›</a:t>
            </a:fld>
            <a:endParaRPr lang="en-US" dirty="0"/>
          </a:p>
        </p:txBody>
      </p:sp>
    </p:spTree>
    <p:extLst>
      <p:ext uri="{BB962C8B-B14F-4D97-AF65-F5344CB8AC3E}">
        <p14:creationId xmlns:p14="http://schemas.microsoft.com/office/powerpoint/2010/main" val="619175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2196023" rtl="0" eaLnBrk="1" latinLnBrk="0" hangingPunct="1">
        <a:lnSpc>
          <a:spcPct val="90000"/>
        </a:lnSpc>
        <a:spcBef>
          <a:spcPct val="0"/>
        </a:spcBef>
        <a:buNone/>
        <a:defRPr sz="10567" kern="1200">
          <a:solidFill>
            <a:schemeClr val="tx1"/>
          </a:solidFill>
          <a:latin typeface="+mj-lt"/>
          <a:ea typeface="+mj-ea"/>
          <a:cs typeface="+mj-cs"/>
        </a:defRPr>
      </a:lvl1pPr>
    </p:titleStyle>
    <p:bodyStyle>
      <a:lvl1pPr marL="549006" indent="-549006" algn="l" defTabSz="2196023" rtl="0" eaLnBrk="1" latinLnBrk="0" hangingPunct="1">
        <a:lnSpc>
          <a:spcPct val="90000"/>
        </a:lnSpc>
        <a:spcBef>
          <a:spcPts val="2402"/>
        </a:spcBef>
        <a:buFont typeface="Arial" panose="020B0604020202020204" pitchFamily="34" charset="0"/>
        <a:buChar char="•"/>
        <a:defRPr sz="6724" kern="1200">
          <a:solidFill>
            <a:schemeClr val="tx1"/>
          </a:solidFill>
          <a:latin typeface="+mn-lt"/>
          <a:ea typeface="+mn-ea"/>
          <a:cs typeface="+mn-cs"/>
        </a:defRPr>
      </a:lvl1pPr>
      <a:lvl2pPr marL="1647017" indent="-549006" algn="l" defTabSz="2196023" rtl="0" eaLnBrk="1" latinLnBrk="0" hangingPunct="1">
        <a:lnSpc>
          <a:spcPct val="90000"/>
        </a:lnSpc>
        <a:spcBef>
          <a:spcPts val="1201"/>
        </a:spcBef>
        <a:buFont typeface="Arial" panose="020B0604020202020204" pitchFamily="34" charset="0"/>
        <a:buChar char="•"/>
        <a:defRPr sz="5764" kern="1200">
          <a:solidFill>
            <a:schemeClr val="tx1"/>
          </a:solidFill>
          <a:latin typeface="+mn-lt"/>
          <a:ea typeface="+mn-ea"/>
          <a:cs typeface="+mn-cs"/>
        </a:defRPr>
      </a:lvl2pPr>
      <a:lvl3pPr marL="2745029" indent="-549006" algn="l" defTabSz="2196023" rtl="0" eaLnBrk="1" latinLnBrk="0" hangingPunct="1">
        <a:lnSpc>
          <a:spcPct val="90000"/>
        </a:lnSpc>
        <a:spcBef>
          <a:spcPts val="1201"/>
        </a:spcBef>
        <a:buFont typeface="Arial" panose="020B0604020202020204" pitchFamily="34" charset="0"/>
        <a:buChar char="•"/>
        <a:defRPr sz="4803" kern="1200">
          <a:solidFill>
            <a:schemeClr val="tx1"/>
          </a:solidFill>
          <a:latin typeface="+mn-lt"/>
          <a:ea typeface="+mn-ea"/>
          <a:cs typeface="+mn-cs"/>
        </a:defRPr>
      </a:lvl3pPr>
      <a:lvl4pPr marL="3843040"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4pPr>
      <a:lvl5pPr marL="4941052"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5pPr>
      <a:lvl6pPr marL="6039063"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6pPr>
      <a:lvl7pPr marL="7137075"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7pPr>
      <a:lvl8pPr marL="8235086"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8pPr>
      <a:lvl9pPr marL="9333098"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9pPr>
    </p:bodyStyle>
    <p:otherStyle>
      <a:defPPr>
        <a:defRPr lang="en-US"/>
      </a:defPPr>
      <a:lvl1pPr marL="0" algn="l" defTabSz="2196023" rtl="0" eaLnBrk="1" latinLnBrk="0" hangingPunct="1">
        <a:defRPr sz="4323" kern="1200">
          <a:solidFill>
            <a:schemeClr val="tx1"/>
          </a:solidFill>
          <a:latin typeface="+mn-lt"/>
          <a:ea typeface="+mn-ea"/>
          <a:cs typeface="+mn-cs"/>
        </a:defRPr>
      </a:lvl1pPr>
      <a:lvl2pPr marL="1098012" algn="l" defTabSz="2196023" rtl="0" eaLnBrk="1" latinLnBrk="0" hangingPunct="1">
        <a:defRPr sz="4323" kern="1200">
          <a:solidFill>
            <a:schemeClr val="tx1"/>
          </a:solidFill>
          <a:latin typeface="+mn-lt"/>
          <a:ea typeface="+mn-ea"/>
          <a:cs typeface="+mn-cs"/>
        </a:defRPr>
      </a:lvl2pPr>
      <a:lvl3pPr marL="2196023" algn="l" defTabSz="2196023" rtl="0" eaLnBrk="1" latinLnBrk="0" hangingPunct="1">
        <a:defRPr sz="4323" kern="1200">
          <a:solidFill>
            <a:schemeClr val="tx1"/>
          </a:solidFill>
          <a:latin typeface="+mn-lt"/>
          <a:ea typeface="+mn-ea"/>
          <a:cs typeface="+mn-cs"/>
        </a:defRPr>
      </a:lvl3pPr>
      <a:lvl4pPr marL="3294035" algn="l" defTabSz="2196023" rtl="0" eaLnBrk="1" latinLnBrk="0" hangingPunct="1">
        <a:defRPr sz="4323" kern="1200">
          <a:solidFill>
            <a:schemeClr val="tx1"/>
          </a:solidFill>
          <a:latin typeface="+mn-lt"/>
          <a:ea typeface="+mn-ea"/>
          <a:cs typeface="+mn-cs"/>
        </a:defRPr>
      </a:lvl4pPr>
      <a:lvl5pPr marL="4392046" algn="l" defTabSz="2196023" rtl="0" eaLnBrk="1" latinLnBrk="0" hangingPunct="1">
        <a:defRPr sz="4323" kern="1200">
          <a:solidFill>
            <a:schemeClr val="tx1"/>
          </a:solidFill>
          <a:latin typeface="+mn-lt"/>
          <a:ea typeface="+mn-ea"/>
          <a:cs typeface="+mn-cs"/>
        </a:defRPr>
      </a:lvl5pPr>
      <a:lvl6pPr marL="5490058" algn="l" defTabSz="2196023" rtl="0" eaLnBrk="1" latinLnBrk="0" hangingPunct="1">
        <a:defRPr sz="4323" kern="1200">
          <a:solidFill>
            <a:schemeClr val="tx1"/>
          </a:solidFill>
          <a:latin typeface="+mn-lt"/>
          <a:ea typeface="+mn-ea"/>
          <a:cs typeface="+mn-cs"/>
        </a:defRPr>
      </a:lvl6pPr>
      <a:lvl7pPr marL="6588069" algn="l" defTabSz="2196023" rtl="0" eaLnBrk="1" latinLnBrk="0" hangingPunct="1">
        <a:defRPr sz="4323" kern="1200">
          <a:solidFill>
            <a:schemeClr val="tx1"/>
          </a:solidFill>
          <a:latin typeface="+mn-lt"/>
          <a:ea typeface="+mn-ea"/>
          <a:cs typeface="+mn-cs"/>
        </a:defRPr>
      </a:lvl7pPr>
      <a:lvl8pPr marL="7686081" algn="l" defTabSz="2196023" rtl="0" eaLnBrk="1" latinLnBrk="0" hangingPunct="1">
        <a:defRPr sz="4323" kern="1200">
          <a:solidFill>
            <a:schemeClr val="tx1"/>
          </a:solidFill>
          <a:latin typeface="+mn-lt"/>
          <a:ea typeface="+mn-ea"/>
          <a:cs typeface="+mn-cs"/>
        </a:defRPr>
      </a:lvl8pPr>
      <a:lvl9pPr marL="8784092" algn="l" defTabSz="2196023" rtl="0" eaLnBrk="1" latinLnBrk="0" hangingPunct="1">
        <a:defRPr sz="432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bit.ly/3b841LS" TargetMode="External"/><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hyperlink" Target="https://doi.org/10.11144/Javeriana.syp30-58.cpcs" TargetMode="External"/><Relationship Id="rId4" Type="http://schemas.openxmlformats.org/officeDocument/2006/relationships/hyperlink" Target="https://bit.ly/2XdGohc"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3" name="Imagen 5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457200"/>
            <a:ext cx="21959888" cy="32756985"/>
          </a:xfrm>
          <a:prstGeom prst="rect">
            <a:avLst/>
          </a:prstGeom>
        </p:spPr>
      </p:pic>
      <p:sp>
        <p:nvSpPr>
          <p:cNvPr id="2" name="Título 1"/>
          <p:cNvSpPr>
            <a:spLocks noGrp="1"/>
          </p:cNvSpPr>
          <p:nvPr>
            <p:ph type="ctrTitle"/>
          </p:nvPr>
        </p:nvSpPr>
        <p:spPr>
          <a:xfrm>
            <a:off x="1646991" y="4781989"/>
            <a:ext cx="18665906" cy="1114206"/>
          </a:xfrm>
        </p:spPr>
        <p:txBody>
          <a:bodyPr>
            <a:noAutofit/>
          </a:bodyPr>
          <a:lstStyle/>
          <a:p>
            <a:r>
              <a:rPr lang="es-ES" sz="4800" b="1" dirty="0" smtClean="0"/>
              <a:t>XVI TALLER INTERNACIONAL</a:t>
            </a:r>
            <a:br>
              <a:rPr lang="es-ES" sz="4800" b="1" dirty="0" smtClean="0"/>
            </a:br>
            <a:r>
              <a:rPr lang="es-ES" sz="4800" b="1" dirty="0" smtClean="0"/>
              <a:t> “LA EDUCACIÓN SUPERIOR Y SUS PERSPECTIVAS” </a:t>
            </a:r>
            <a:endParaRPr lang="en-US" sz="3200" b="1" dirty="0">
              <a:solidFill>
                <a:srgbClr val="002060"/>
              </a:solidFill>
            </a:endParaRPr>
          </a:p>
        </p:txBody>
      </p:sp>
      <p:sp>
        <p:nvSpPr>
          <p:cNvPr id="3" name="Subtítulo 2"/>
          <p:cNvSpPr>
            <a:spLocks noGrp="1"/>
          </p:cNvSpPr>
          <p:nvPr>
            <p:ph type="subTitle" idx="1"/>
          </p:nvPr>
        </p:nvSpPr>
        <p:spPr>
          <a:xfrm>
            <a:off x="1646990" y="10950057"/>
            <a:ext cx="18665905" cy="854419"/>
          </a:xfrm>
        </p:spPr>
        <p:txBody>
          <a:bodyPr>
            <a:noAutofit/>
          </a:bodyPr>
          <a:lstStyle/>
          <a:p>
            <a:pPr algn="just"/>
            <a:r>
              <a:rPr lang="es-ES" sz="2800" dirty="0"/>
              <a:t>El presente  trabajo se concentra en analizar la oferta académica de pregrado de las universidades mejor posicionada de cada país, de los 20 que conforman el área latinoamericana. Metodológicamente, la selección se basó en la triangulación de la información contenida en tres de los clasificadores más reputados internacionalmente. De ahí se examinaron los perfiles y mallas curriculares de 52 carreras de Comunicación y Periodismo, en 16 de las cuales se concentra la oferta académica en CDCS</a:t>
            </a:r>
            <a:endParaRPr lang="en-US" sz="2800" dirty="0"/>
          </a:p>
        </p:txBody>
      </p:sp>
      <p:sp>
        <p:nvSpPr>
          <p:cNvPr id="28" name="Título 1"/>
          <p:cNvSpPr txBox="1">
            <a:spLocks/>
          </p:cNvSpPr>
          <p:nvPr/>
        </p:nvSpPr>
        <p:spPr>
          <a:xfrm>
            <a:off x="2318921" y="6124795"/>
            <a:ext cx="17722096" cy="1114206"/>
          </a:xfrm>
          <a:prstGeom prst="rect">
            <a:avLst/>
          </a:prstGeom>
        </p:spPr>
        <p:txBody>
          <a:bodyPr vert="horz" lIns="91440" tIns="45720" rIns="91440" bIns="45720" rtlCol="0" anchor="b">
            <a:normAutofit fontScale="85000" lnSpcReduction="10000"/>
          </a:bodyPr>
          <a:lstStyle>
            <a:lvl1pPr algn="ctr" defTabSz="2196023" rtl="0" eaLnBrk="1" latinLnBrk="0" hangingPunct="1">
              <a:lnSpc>
                <a:spcPct val="90000"/>
              </a:lnSpc>
              <a:spcBef>
                <a:spcPct val="0"/>
              </a:spcBef>
              <a:buNone/>
              <a:defRPr sz="14410" kern="1200">
                <a:solidFill>
                  <a:schemeClr val="tx1"/>
                </a:solidFill>
                <a:latin typeface="+mj-lt"/>
                <a:ea typeface="+mj-ea"/>
                <a:cs typeface="+mj-cs"/>
              </a:defRPr>
            </a:lvl1pPr>
          </a:lstStyle>
          <a:p>
            <a:r>
              <a:rPr lang="es-ES" sz="4800" b="1" dirty="0" smtClean="0">
                <a:latin typeface="Arial"/>
                <a:ea typeface="Calibri"/>
              </a:rPr>
              <a:t>COMUNICACIÓN, DESARROLLO Y CAMBIO SOCIAL EN LA OFERTA ACADÉMICA UNIVERSITARIA DE PREGRADO EN AMÉRICA LATINA</a:t>
            </a:r>
            <a:endParaRPr lang="en-US" sz="4800" dirty="0">
              <a:solidFill>
                <a:srgbClr val="002060"/>
              </a:solidFill>
            </a:endParaRPr>
          </a:p>
        </p:txBody>
      </p:sp>
      <p:sp>
        <p:nvSpPr>
          <p:cNvPr id="29" name="Text Placeholder 37">
            <a:extLst>
              <a:ext uri="{FF2B5EF4-FFF2-40B4-BE49-F238E27FC236}">
                <a16:creationId xmlns:a16="http://schemas.microsoft.com/office/drawing/2014/main" xmlns="" id="{0F56D88A-4B12-0F47-8D8A-2F1828CAE02A}"/>
              </a:ext>
            </a:extLst>
          </p:cNvPr>
          <p:cNvSpPr txBox="1">
            <a:spLocks/>
          </p:cNvSpPr>
          <p:nvPr/>
        </p:nvSpPr>
        <p:spPr>
          <a:xfrm>
            <a:off x="2590799" y="7475285"/>
            <a:ext cx="17450217" cy="2356520"/>
          </a:xfrm>
          <a:prstGeom prst="rect">
            <a:avLst/>
          </a:prstGeom>
        </p:spPr>
        <p:txBody>
          <a:bodyPr/>
          <a:lstStyle>
            <a:lvl1pPr marL="549006" indent="-549006" algn="l" defTabSz="2196023" rtl="0" eaLnBrk="1" latinLnBrk="0" hangingPunct="1">
              <a:lnSpc>
                <a:spcPct val="90000"/>
              </a:lnSpc>
              <a:spcBef>
                <a:spcPts val="2402"/>
              </a:spcBef>
              <a:buFont typeface="Arial" panose="020B0604020202020204" pitchFamily="34" charset="0"/>
              <a:buChar char="•"/>
              <a:defRPr sz="6724" kern="1200">
                <a:solidFill>
                  <a:schemeClr val="tx1"/>
                </a:solidFill>
                <a:latin typeface="+mn-lt"/>
                <a:ea typeface="+mn-ea"/>
                <a:cs typeface="+mn-cs"/>
              </a:defRPr>
            </a:lvl1pPr>
            <a:lvl2pPr marL="1647017" indent="-549006" algn="l" defTabSz="2196023" rtl="0" eaLnBrk="1" latinLnBrk="0" hangingPunct="1">
              <a:lnSpc>
                <a:spcPct val="90000"/>
              </a:lnSpc>
              <a:spcBef>
                <a:spcPts val="1201"/>
              </a:spcBef>
              <a:buFont typeface="Arial" panose="020B0604020202020204" pitchFamily="34" charset="0"/>
              <a:buChar char="•"/>
              <a:defRPr sz="5764" kern="1200">
                <a:solidFill>
                  <a:schemeClr val="tx1"/>
                </a:solidFill>
                <a:latin typeface="+mn-lt"/>
                <a:ea typeface="+mn-ea"/>
                <a:cs typeface="+mn-cs"/>
              </a:defRPr>
            </a:lvl2pPr>
            <a:lvl3pPr marL="2745029" indent="-549006" algn="l" defTabSz="2196023" rtl="0" eaLnBrk="1" latinLnBrk="0" hangingPunct="1">
              <a:lnSpc>
                <a:spcPct val="90000"/>
              </a:lnSpc>
              <a:spcBef>
                <a:spcPts val="1201"/>
              </a:spcBef>
              <a:buFont typeface="Arial" panose="020B0604020202020204" pitchFamily="34" charset="0"/>
              <a:buChar char="•"/>
              <a:defRPr sz="4803" kern="1200">
                <a:solidFill>
                  <a:schemeClr val="tx1"/>
                </a:solidFill>
                <a:latin typeface="+mn-lt"/>
                <a:ea typeface="+mn-ea"/>
                <a:cs typeface="+mn-cs"/>
              </a:defRPr>
            </a:lvl3pPr>
            <a:lvl4pPr marL="3843040"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4pPr>
            <a:lvl5pPr marL="4941052"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5pPr>
            <a:lvl6pPr marL="6039063"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6pPr>
            <a:lvl7pPr marL="7137075"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7pPr>
            <a:lvl8pPr marL="8235086"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8pPr>
            <a:lvl9pPr marL="9333098"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9pPr>
          </a:lstStyle>
          <a:p>
            <a:pPr marL="0" indent="0" algn="ctr">
              <a:lnSpc>
                <a:spcPct val="100000"/>
              </a:lnSpc>
              <a:spcBef>
                <a:spcPts val="0"/>
              </a:spcBef>
              <a:buNone/>
            </a:pPr>
            <a:r>
              <a:rPr lang="es-ES" sz="4000" dirty="0" err="1"/>
              <a:t>Dr.C</a:t>
            </a:r>
            <a:r>
              <a:rPr lang="es-ES" sz="4000" dirty="0"/>
              <a:t>.</a:t>
            </a:r>
            <a:r>
              <a:rPr lang="es-ES" sz="4000" b="1" dirty="0"/>
              <a:t> </a:t>
            </a:r>
            <a:r>
              <a:rPr lang="es-ES" sz="4000" dirty="0"/>
              <a:t>Rafael Ángel Salazar Martínez, Universidad de Holguín-Centro Universitario </a:t>
            </a:r>
            <a:r>
              <a:rPr lang="es-ES" sz="4000" dirty="0" smtClean="0"/>
              <a:t>Municipal </a:t>
            </a:r>
            <a:r>
              <a:rPr lang="es-ES" sz="4000" dirty="0"/>
              <a:t>de </a:t>
            </a:r>
            <a:r>
              <a:rPr lang="es-ES" sz="4000" dirty="0" smtClean="0"/>
              <a:t>Mayarí.</a:t>
            </a:r>
          </a:p>
          <a:p>
            <a:pPr marL="0" indent="0" algn="ctr">
              <a:lnSpc>
                <a:spcPct val="100000"/>
              </a:lnSpc>
              <a:spcBef>
                <a:spcPts val="0"/>
              </a:spcBef>
              <a:buNone/>
            </a:pPr>
            <a:r>
              <a:rPr lang="es-ES" sz="4000" dirty="0" err="1"/>
              <a:t>D</a:t>
            </a:r>
            <a:r>
              <a:rPr lang="es-ES" sz="4000" dirty="0" err="1" smtClean="0"/>
              <a:t>ra.C</a:t>
            </a:r>
            <a:r>
              <a:rPr lang="es-ES" sz="4000" dirty="0" smtClean="0"/>
              <a:t>. </a:t>
            </a:r>
            <a:r>
              <a:rPr lang="es-ES" sz="4000" dirty="0" err="1" smtClean="0"/>
              <a:t>Rayza</a:t>
            </a:r>
            <a:r>
              <a:rPr lang="es-ES" sz="4000" dirty="0" smtClean="0"/>
              <a:t> </a:t>
            </a:r>
            <a:r>
              <a:rPr lang="es-ES" sz="4000" dirty="0"/>
              <a:t>Portal Moreno, Universidad de la Habana-Facultad de </a:t>
            </a:r>
            <a:r>
              <a:rPr lang="es-ES" sz="4000" dirty="0" smtClean="0"/>
              <a:t>Comunicación</a:t>
            </a:r>
            <a:endParaRPr lang="es-ES" sz="4000" dirty="0">
              <a:effectLst/>
            </a:endParaRPr>
          </a:p>
        </p:txBody>
      </p:sp>
      <p:sp>
        <p:nvSpPr>
          <p:cNvPr id="31" name="CuadroTexto 30"/>
          <p:cNvSpPr txBox="1"/>
          <p:nvPr/>
        </p:nvSpPr>
        <p:spPr>
          <a:xfrm>
            <a:off x="2590800" y="14287500"/>
            <a:ext cx="16649700" cy="2628900"/>
          </a:xfrm>
          <a:prstGeom prst="rect">
            <a:avLst/>
          </a:prstGeom>
          <a:noFill/>
        </p:spPr>
        <p:txBody>
          <a:bodyPr wrap="square" rtlCol="0">
            <a:spAutoFit/>
          </a:bodyPr>
          <a:lstStyle/>
          <a:p>
            <a:endParaRPr lang="en-US" dirty="0"/>
          </a:p>
        </p:txBody>
      </p:sp>
      <p:sp>
        <p:nvSpPr>
          <p:cNvPr id="38" name="Text Placeholder 28">
            <a:extLst>
              <a:ext uri="{FF2B5EF4-FFF2-40B4-BE49-F238E27FC236}">
                <a16:creationId xmlns:a16="http://schemas.microsoft.com/office/drawing/2014/main" xmlns="" id="{FCB797DF-A438-244B-B34C-CCF348A4370E}"/>
              </a:ext>
            </a:extLst>
          </p:cNvPr>
          <p:cNvSpPr txBox="1">
            <a:spLocks/>
          </p:cNvSpPr>
          <p:nvPr/>
        </p:nvSpPr>
        <p:spPr>
          <a:xfrm>
            <a:off x="5933002" y="21499908"/>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smtClean="0">
                <a:solidFill>
                  <a:srgbClr val="002060"/>
                </a:solidFill>
              </a:rPr>
              <a:t>4. </a:t>
            </a:r>
            <a:r>
              <a:rPr lang="en-US" b="1" dirty="0">
                <a:solidFill>
                  <a:srgbClr val="002060"/>
                </a:solidFill>
              </a:rPr>
              <a:t>REFERENCIAS </a:t>
            </a:r>
            <a:r>
              <a:rPr lang="en-US" b="1" dirty="0" smtClean="0">
                <a:solidFill>
                  <a:srgbClr val="002060"/>
                </a:solidFill>
              </a:rPr>
              <a:t>BIBLIOGRÁFICAS</a:t>
            </a:r>
            <a:endParaRPr lang="en-US" b="1" dirty="0">
              <a:solidFill>
                <a:srgbClr val="002060"/>
              </a:solidFill>
            </a:endParaRPr>
          </a:p>
        </p:txBody>
      </p:sp>
      <p:sp>
        <p:nvSpPr>
          <p:cNvPr id="40" name="Rectángulo 39"/>
          <p:cNvSpPr/>
          <p:nvPr/>
        </p:nvSpPr>
        <p:spPr>
          <a:xfrm>
            <a:off x="1181100" y="10663141"/>
            <a:ext cx="19131795" cy="197953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Subtítulo 2"/>
          <p:cNvSpPr txBox="1">
            <a:spLocks/>
          </p:cNvSpPr>
          <p:nvPr/>
        </p:nvSpPr>
        <p:spPr>
          <a:xfrm>
            <a:off x="1646990" y="14467503"/>
            <a:ext cx="18665905" cy="854419"/>
          </a:xfrm>
          <a:prstGeom prst="rect">
            <a:avLst/>
          </a:prstGeom>
        </p:spPr>
        <p:txBody>
          <a:bodyPr vert="horz" lIns="91440" tIns="45720" rIns="91440" bIns="45720" rtlCol="0">
            <a:no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just"/>
            <a:r>
              <a:rPr lang="es-ES" sz="3000" dirty="0"/>
              <a:t>Como principal hallazgo, se  </a:t>
            </a:r>
            <a:r>
              <a:rPr lang="es-ES" sz="3000" dirty="0" smtClean="0"/>
              <a:t>identificaron 4 </a:t>
            </a:r>
            <a:r>
              <a:rPr lang="es-ES" sz="3000" dirty="0"/>
              <a:t>ejes temáticos </a:t>
            </a:r>
            <a:r>
              <a:rPr lang="es-ES" sz="3000" dirty="0" smtClean="0"/>
              <a:t>preponderantes en CDCS, donde se aprecia una </a:t>
            </a:r>
            <a:r>
              <a:rPr lang="es-ES" sz="3000" dirty="0"/>
              <a:t>dispersión curricular, así </a:t>
            </a:r>
            <a:r>
              <a:rPr lang="es-ES" sz="3000" dirty="0" smtClean="0"/>
              <a:t>como cierto </a:t>
            </a:r>
            <a:r>
              <a:rPr lang="es-ES" sz="3000" dirty="0"/>
              <a:t>desfasaje y algunos desencuentros con las tendencias más actuales de la producción </a:t>
            </a:r>
            <a:r>
              <a:rPr lang="es-ES" sz="3000" dirty="0" smtClean="0"/>
              <a:t>científica. No </a:t>
            </a:r>
            <a:r>
              <a:rPr lang="es-ES" sz="3000" dirty="0"/>
              <a:t>obstante, </a:t>
            </a:r>
            <a:r>
              <a:rPr lang="es-ES" sz="3000" dirty="0" smtClean="0"/>
              <a:t>la </a:t>
            </a:r>
            <a:r>
              <a:rPr lang="es-ES" sz="3000" dirty="0"/>
              <a:t>evidencia empírica ofrece un panorama satisfactorio, con una oferta generalizada cuyo peso en la formación resulta significativo.  </a:t>
            </a:r>
          </a:p>
          <a:p>
            <a:r>
              <a:rPr lang="es-ES" sz="3000" dirty="0"/>
              <a:t> </a:t>
            </a:r>
          </a:p>
          <a:p>
            <a:pPr algn="l"/>
            <a:endParaRPr lang="en-US" sz="3000" dirty="0"/>
          </a:p>
        </p:txBody>
      </p:sp>
      <p:sp>
        <p:nvSpPr>
          <p:cNvPr id="42" name="Rectángulo 41"/>
          <p:cNvSpPr/>
          <p:nvPr/>
        </p:nvSpPr>
        <p:spPr>
          <a:xfrm>
            <a:off x="1181100" y="14180587"/>
            <a:ext cx="19131795" cy="197953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Subtítulo 2"/>
          <p:cNvSpPr txBox="1">
            <a:spLocks/>
          </p:cNvSpPr>
          <p:nvPr/>
        </p:nvSpPr>
        <p:spPr>
          <a:xfrm>
            <a:off x="1646990" y="18505302"/>
            <a:ext cx="18665905" cy="1692619"/>
          </a:xfrm>
          <a:prstGeom prst="rect">
            <a:avLst/>
          </a:prstGeom>
        </p:spPr>
        <p:txBody>
          <a:bodyPr vert="horz" lIns="91440" tIns="45720" rIns="91440" bIns="45720" rtlCol="0">
            <a:norm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just"/>
            <a:r>
              <a:rPr lang="en-US" sz="3200" dirty="0" smtClean="0"/>
              <a:t>Los </a:t>
            </a:r>
            <a:r>
              <a:rPr lang="en-US" sz="3200" dirty="0" err="1" smtClean="0"/>
              <a:t>hallazgos</a:t>
            </a:r>
            <a:r>
              <a:rPr lang="en-US" sz="3200" dirty="0" smtClean="0"/>
              <a:t> del </a:t>
            </a:r>
            <a:r>
              <a:rPr lang="en-US" sz="3200" dirty="0" err="1" smtClean="0"/>
              <a:t>presente</a:t>
            </a:r>
            <a:r>
              <a:rPr lang="en-US" sz="3200" dirty="0" smtClean="0"/>
              <a:t> </a:t>
            </a:r>
            <a:r>
              <a:rPr lang="en-US" sz="3200" dirty="0" err="1" smtClean="0"/>
              <a:t>trabajo</a:t>
            </a:r>
            <a:r>
              <a:rPr lang="en-US" sz="3200" dirty="0" smtClean="0"/>
              <a:t> </a:t>
            </a:r>
            <a:r>
              <a:rPr lang="en-US" sz="3200" dirty="0" err="1" smtClean="0"/>
              <a:t>reflejan</a:t>
            </a:r>
            <a:r>
              <a:rPr lang="en-US" sz="3200" dirty="0" smtClean="0"/>
              <a:t> un panorama </a:t>
            </a:r>
            <a:r>
              <a:rPr lang="en-US" sz="3200" dirty="0" err="1" smtClean="0"/>
              <a:t>que</a:t>
            </a:r>
            <a:r>
              <a:rPr lang="en-US" sz="3200" dirty="0" smtClean="0"/>
              <a:t> </a:t>
            </a:r>
            <a:r>
              <a:rPr lang="en-US" sz="3200" dirty="0" err="1" smtClean="0"/>
              <a:t>difiere</a:t>
            </a:r>
            <a:r>
              <a:rPr lang="en-US" sz="3200" dirty="0" smtClean="0"/>
              <a:t> de lo </a:t>
            </a:r>
            <a:r>
              <a:rPr lang="es-ES" sz="3200" dirty="0" smtClean="0"/>
              <a:t>aseverado por </a:t>
            </a:r>
            <a:r>
              <a:rPr lang="es-ES" sz="3200" dirty="0" smtClean="0"/>
              <a:t>varios autores años atrás, </a:t>
            </a:r>
            <a:r>
              <a:rPr lang="es-ES" sz="3200" dirty="0" smtClean="0"/>
              <a:t>en quienes se aprecia cierto malestar </a:t>
            </a:r>
            <a:r>
              <a:rPr lang="es-ES" sz="3200" dirty="0"/>
              <a:t>por el contraste </a:t>
            </a:r>
            <a:r>
              <a:rPr lang="es-ES" sz="3200" dirty="0" smtClean="0"/>
              <a:t>entre </a:t>
            </a:r>
            <a:r>
              <a:rPr lang="es-ES" sz="3200" dirty="0"/>
              <a:t>la formación especializada en </a:t>
            </a:r>
            <a:r>
              <a:rPr lang="es-ES" sz="3200" dirty="0" smtClean="0"/>
              <a:t>CDCS y la vigorosa tradición del campo en América Latina.</a:t>
            </a:r>
            <a:r>
              <a:rPr lang="en-US" sz="3200" dirty="0" smtClean="0"/>
              <a:t> </a:t>
            </a:r>
            <a:endParaRPr lang="en-US" sz="3200" dirty="0"/>
          </a:p>
        </p:txBody>
      </p:sp>
      <p:sp>
        <p:nvSpPr>
          <p:cNvPr id="44" name="Rectángulo 43"/>
          <p:cNvSpPr/>
          <p:nvPr/>
        </p:nvSpPr>
        <p:spPr>
          <a:xfrm>
            <a:off x="1181100" y="18218386"/>
            <a:ext cx="19131795" cy="197953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Subtítulo 2"/>
          <p:cNvSpPr txBox="1">
            <a:spLocks/>
          </p:cNvSpPr>
          <p:nvPr/>
        </p:nvSpPr>
        <p:spPr>
          <a:xfrm>
            <a:off x="1646990" y="22697193"/>
            <a:ext cx="18665905" cy="5480765"/>
          </a:xfrm>
          <a:prstGeom prst="rect">
            <a:avLst/>
          </a:prstGeom>
        </p:spPr>
        <p:txBody>
          <a:bodyPr vert="horz" lIns="91440" tIns="45720" rIns="91440" bIns="45720" rtlCol="0">
            <a:no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just"/>
            <a:r>
              <a:rPr lang="es-ES" sz="3000" dirty="0" smtClean="0"/>
              <a:t>-</a:t>
            </a:r>
            <a:r>
              <a:rPr lang="es-ES" sz="3000" dirty="0" err="1" smtClean="0"/>
              <a:t>Barranquero</a:t>
            </a:r>
            <a:r>
              <a:rPr lang="es-ES" sz="3000" dirty="0"/>
              <a:t>, </a:t>
            </a:r>
            <a:r>
              <a:rPr lang="es-ES" sz="3000" dirty="0" smtClean="0"/>
              <a:t>A., </a:t>
            </a:r>
            <a:r>
              <a:rPr lang="es-ES" sz="3000" dirty="0"/>
              <a:t>&amp; Herrera-Huérfano, E. (2012). Un panorama de la formación especializada en comunicación, </a:t>
            </a:r>
            <a:r>
              <a:rPr lang="es-ES" sz="3000" dirty="0" smtClean="0"/>
              <a:t>  desarrollo </a:t>
            </a:r>
            <a:r>
              <a:rPr lang="es-ES" sz="3000" dirty="0"/>
              <a:t>y cambio social.. </a:t>
            </a:r>
            <a:r>
              <a:rPr lang="es-ES" sz="3000" i="1" dirty="0"/>
              <a:t>Razón y Palabra</a:t>
            </a:r>
            <a:r>
              <a:rPr lang="es-ES" sz="3000" dirty="0"/>
              <a:t>, (80). http://bit.ly/33sQNXb. </a:t>
            </a:r>
            <a:endParaRPr lang="es-ES" sz="3000" dirty="0" smtClean="0"/>
          </a:p>
          <a:p>
            <a:pPr algn="just">
              <a:lnSpc>
                <a:spcPct val="100000"/>
              </a:lnSpc>
              <a:spcBef>
                <a:spcPts val="0"/>
              </a:spcBef>
            </a:pPr>
            <a:r>
              <a:rPr lang="es-ES" sz="3000" dirty="0" smtClean="0"/>
              <a:t>-del </a:t>
            </a:r>
            <a:r>
              <a:rPr lang="es-ES" sz="3000" dirty="0"/>
              <a:t>Valle, C. (2004). Pertinencias y énfasis en la formación sobre comunicación para el desarrollo: diagnóstico y perspectivas de la experiencia iberoamericana. </a:t>
            </a:r>
            <a:r>
              <a:rPr lang="es-ES" sz="3000" i="1" dirty="0"/>
              <a:t>Redes.com</a:t>
            </a:r>
            <a:r>
              <a:rPr lang="es-ES" sz="3000" dirty="0"/>
              <a:t>, (1), 255-272. </a:t>
            </a:r>
            <a:r>
              <a:rPr lang="es-ES" sz="3000" dirty="0">
                <a:hlinkClick r:id="rId3"/>
              </a:rPr>
              <a:t>http://</a:t>
            </a:r>
            <a:r>
              <a:rPr lang="es-ES" sz="3000" dirty="0" smtClean="0">
                <a:hlinkClick r:id="rId3"/>
              </a:rPr>
              <a:t>bit.ly/3b841LS</a:t>
            </a:r>
            <a:endParaRPr lang="es-ES" sz="3000" dirty="0" smtClean="0"/>
          </a:p>
          <a:p>
            <a:pPr algn="just">
              <a:lnSpc>
                <a:spcPct val="100000"/>
              </a:lnSpc>
              <a:spcBef>
                <a:spcPts val="0"/>
              </a:spcBef>
            </a:pPr>
            <a:r>
              <a:rPr lang="es-ES" sz="3000" dirty="0"/>
              <a:t>-</a:t>
            </a:r>
            <a:r>
              <a:rPr lang="es-ES" sz="3000" dirty="0" err="1" smtClean="0"/>
              <a:t>Gumucio</a:t>
            </a:r>
            <a:r>
              <a:rPr lang="es-ES" sz="3000" dirty="0" smtClean="0"/>
              <a:t>-Dragón</a:t>
            </a:r>
            <a:r>
              <a:rPr lang="es-ES" sz="3000" dirty="0"/>
              <a:t>, A. (2004). El cuarto mosquetero: la comunicación para el cambio social. </a:t>
            </a:r>
            <a:r>
              <a:rPr lang="es-ES" sz="3000" i="1" dirty="0"/>
              <a:t>Investigación y desarrollo,</a:t>
            </a:r>
            <a:r>
              <a:rPr lang="es-ES" sz="3000" dirty="0"/>
              <a:t> 12 (1), 02-23. </a:t>
            </a:r>
            <a:r>
              <a:rPr lang="es-ES" sz="3000" dirty="0">
                <a:hlinkClick r:id="rId4"/>
              </a:rPr>
              <a:t>https://</a:t>
            </a:r>
            <a:r>
              <a:rPr lang="es-ES" sz="3000" dirty="0" smtClean="0">
                <a:hlinkClick r:id="rId4"/>
              </a:rPr>
              <a:t>bit.ly/2XdGohc</a:t>
            </a:r>
            <a:r>
              <a:rPr lang="es-ES" sz="3000" dirty="0" smtClean="0"/>
              <a:t>.</a:t>
            </a:r>
          </a:p>
          <a:p>
            <a:pPr algn="just">
              <a:lnSpc>
                <a:spcPct val="100000"/>
              </a:lnSpc>
              <a:spcBef>
                <a:spcPts val="0"/>
              </a:spcBef>
            </a:pPr>
            <a:r>
              <a:rPr lang="es-ES" sz="3000" dirty="0" smtClean="0"/>
              <a:t>________________. </a:t>
            </a:r>
            <a:r>
              <a:rPr lang="es-ES" sz="3000" dirty="0"/>
              <a:t>(2011). Comunicación para el cambio social: clave del desarrollo participativo. </a:t>
            </a:r>
            <a:r>
              <a:rPr lang="es-ES" sz="3000" i="1" dirty="0"/>
              <a:t>Signo y Pensamiento</a:t>
            </a:r>
            <a:r>
              <a:rPr lang="es-ES" sz="3000" dirty="0"/>
              <a:t>, 30 (58), 26-39. </a:t>
            </a:r>
            <a:r>
              <a:rPr lang="es-ES" sz="3000" dirty="0">
                <a:hlinkClick r:id="rId5"/>
              </a:rPr>
              <a:t>https://</a:t>
            </a:r>
            <a:r>
              <a:rPr lang="es-ES" sz="3000" dirty="0" smtClean="0">
                <a:hlinkClick r:id="rId5"/>
              </a:rPr>
              <a:t>doi.org/10.11144/Javeriana.syp30-58.cpcs</a:t>
            </a:r>
            <a:r>
              <a:rPr lang="es-ES" sz="3000" dirty="0" smtClean="0"/>
              <a:t>.</a:t>
            </a:r>
          </a:p>
          <a:p>
            <a:pPr algn="just">
              <a:lnSpc>
                <a:spcPct val="100000"/>
              </a:lnSpc>
              <a:spcBef>
                <a:spcPts val="0"/>
              </a:spcBef>
            </a:pPr>
            <a:r>
              <a:rPr lang="es-ES" sz="3000" dirty="0"/>
              <a:t>-</a:t>
            </a:r>
            <a:r>
              <a:rPr lang="es-ES" sz="3000" dirty="0" smtClean="0"/>
              <a:t>Lemus</a:t>
            </a:r>
            <a:r>
              <a:rPr lang="es-ES" sz="3000" dirty="0"/>
              <a:t>, M.C. (2017). Líneas de investigación preponderante sobre comunicación alternativa: de los orígenes a la era digital. </a:t>
            </a:r>
            <a:r>
              <a:rPr lang="en-US" sz="3000" dirty="0"/>
              <a:t>[Preponderant research lines on alternative communication: from the origins to the digital age]. </a:t>
            </a:r>
            <a:r>
              <a:rPr lang="es-ES" sz="3000" i="1" dirty="0"/>
              <a:t>Revista Internacional de Comunicación y Desarrollo</a:t>
            </a:r>
            <a:r>
              <a:rPr lang="es-ES" sz="3000" dirty="0"/>
              <a:t>, 5, 49-66. http://dx.doi.org/10.15304/ricd.2.5.3417. </a:t>
            </a:r>
          </a:p>
          <a:p>
            <a:pPr algn="just"/>
            <a:endParaRPr lang="es-ES" sz="3000" dirty="0"/>
          </a:p>
          <a:p>
            <a:pPr algn="just"/>
            <a:endParaRPr lang="es-ES" sz="3000" dirty="0" smtClean="0"/>
          </a:p>
          <a:p>
            <a:pPr algn="just"/>
            <a:endParaRPr lang="es-ES" sz="3000" dirty="0">
              <a:effectLst/>
            </a:endParaRPr>
          </a:p>
        </p:txBody>
      </p:sp>
      <p:sp>
        <p:nvSpPr>
          <p:cNvPr id="46" name="Rectángulo 45"/>
          <p:cNvSpPr/>
          <p:nvPr/>
        </p:nvSpPr>
        <p:spPr>
          <a:xfrm>
            <a:off x="1181100" y="22410277"/>
            <a:ext cx="19131795" cy="605643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Text Placeholder 28">
            <a:extLst>
              <a:ext uri="{FF2B5EF4-FFF2-40B4-BE49-F238E27FC236}">
                <a16:creationId xmlns:a16="http://schemas.microsoft.com/office/drawing/2014/main" xmlns="" id="{FCB797DF-A438-244B-B34C-CCF348A4370E}"/>
              </a:ext>
            </a:extLst>
          </p:cNvPr>
          <p:cNvSpPr txBox="1">
            <a:spLocks/>
          </p:cNvSpPr>
          <p:nvPr/>
        </p:nvSpPr>
        <p:spPr>
          <a:xfrm>
            <a:off x="5933001" y="17298353"/>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3. CONCLUSIONES</a:t>
            </a:r>
          </a:p>
        </p:txBody>
      </p:sp>
      <p:sp>
        <p:nvSpPr>
          <p:cNvPr id="50" name="Text Placeholder 28">
            <a:extLst>
              <a:ext uri="{FF2B5EF4-FFF2-40B4-BE49-F238E27FC236}">
                <a16:creationId xmlns:a16="http://schemas.microsoft.com/office/drawing/2014/main" xmlns="" id="{FCB797DF-A438-244B-B34C-CCF348A4370E}"/>
              </a:ext>
            </a:extLst>
          </p:cNvPr>
          <p:cNvSpPr txBox="1">
            <a:spLocks/>
          </p:cNvSpPr>
          <p:nvPr/>
        </p:nvSpPr>
        <p:spPr>
          <a:xfrm>
            <a:off x="5933001" y="13265386"/>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2. DESARROLLO</a:t>
            </a:r>
          </a:p>
        </p:txBody>
      </p:sp>
      <p:sp>
        <p:nvSpPr>
          <p:cNvPr id="52" name="Text Placeholder 28">
            <a:extLst>
              <a:ext uri="{FF2B5EF4-FFF2-40B4-BE49-F238E27FC236}">
                <a16:creationId xmlns:a16="http://schemas.microsoft.com/office/drawing/2014/main" xmlns="" id="{FCB797DF-A438-244B-B34C-CCF348A4370E}"/>
              </a:ext>
            </a:extLst>
          </p:cNvPr>
          <p:cNvSpPr txBox="1">
            <a:spLocks/>
          </p:cNvSpPr>
          <p:nvPr/>
        </p:nvSpPr>
        <p:spPr>
          <a:xfrm>
            <a:off x="5868709" y="9752770"/>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1. INTRODUCCION (OBJETIVOS)</a:t>
            </a:r>
          </a:p>
        </p:txBody>
      </p:sp>
    </p:spTree>
    <p:extLst>
      <p:ext uri="{BB962C8B-B14F-4D97-AF65-F5344CB8AC3E}">
        <p14:creationId xmlns:p14="http://schemas.microsoft.com/office/powerpoint/2010/main" val="655785521"/>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295</TotalTime>
  <Words>441</Words>
  <Application>Microsoft Office PowerPoint</Application>
  <PresentationFormat>Personalizado</PresentationFormat>
  <Paragraphs>18</Paragraphs>
  <Slides>1</Slides>
  <Notes>0</Notes>
  <HiddenSlides>0</HiddenSlides>
  <MMClips>0</MMClips>
  <ScaleCrop>false</ScaleCrop>
  <HeadingPairs>
    <vt:vector size="4" baseType="variant">
      <vt:variant>
        <vt:lpstr>Tema</vt:lpstr>
      </vt:variant>
      <vt:variant>
        <vt:i4>1</vt:i4>
      </vt:variant>
      <vt:variant>
        <vt:lpstr>Títulos de diapositiva</vt:lpstr>
      </vt:variant>
      <vt:variant>
        <vt:i4>1</vt:i4>
      </vt:variant>
    </vt:vector>
  </HeadingPairs>
  <TitlesOfParts>
    <vt:vector size="2" baseType="lpstr">
      <vt:lpstr>Tema de Office</vt:lpstr>
      <vt:lpstr>XVI TALLER INTERNACIONAL  “LA EDUCACIÓN SUPERIOR Y SUS PERSPECTIVAS”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 de Windows</dc:creator>
  <cp:lastModifiedBy>Rafa</cp:lastModifiedBy>
  <cp:revision>16</cp:revision>
  <dcterms:created xsi:type="dcterms:W3CDTF">2021-12-21T16:45:31Z</dcterms:created>
  <dcterms:modified xsi:type="dcterms:W3CDTF">2022-01-18T20:39:11Z</dcterms:modified>
</cp:coreProperties>
</file>