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18">
          <p15:clr>
            <a:srgbClr val="A4A3A4"/>
          </p15:clr>
        </p15:guide>
        <p15:guide id="2" pos="69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8" d="100"/>
          <a:sy n="48" d="100"/>
        </p:scale>
        <p:origin x="102" y="-2712"/>
      </p:cViewPr>
      <p:guideLst>
        <p:guide orient="horz" pos="10318"/>
        <p:guide pos="6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1/23/2022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226" y="-421647"/>
            <a:ext cx="21959888" cy="32756985"/>
          </a:xfrm>
          <a:prstGeom prst="rect">
            <a:avLst/>
          </a:prstGeom>
        </p:spPr>
      </p:pic>
      <p:sp>
        <p:nvSpPr>
          <p:cNvPr id="2" name="Título 1"/>
          <p:cNvSpPr>
            <a:spLocks noGrp="1"/>
          </p:cNvSpPr>
          <p:nvPr>
            <p:ph type="ctrTitle"/>
          </p:nvPr>
        </p:nvSpPr>
        <p:spPr>
          <a:xfrm>
            <a:off x="2590799" y="4532215"/>
            <a:ext cx="17722096" cy="1114206"/>
          </a:xfrm>
        </p:spPr>
        <p:txBody>
          <a:bodyPr>
            <a:normAutofit/>
          </a:bodyPr>
          <a:lstStyle/>
          <a:p>
            <a:r>
              <a:rPr lang="es-ES" sz="4400" dirty="0">
                <a:latin typeface="Arial" pitchFamily="34" charset="0"/>
                <a:cs typeface="Arial" pitchFamily="34" charset="0"/>
              </a:rPr>
              <a:t>Formación universitaria de los profesionales de la educación</a:t>
            </a:r>
            <a:endParaRPr lang="en-US" sz="4400" b="1" dirty="0">
              <a:solidFill>
                <a:srgbClr val="002060"/>
              </a:solidFill>
              <a:latin typeface="Arial" pitchFamily="34" charset="0"/>
              <a:cs typeface="Arial" pitchFamily="34" charset="0"/>
            </a:endParaRPr>
          </a:p>
        </p:txBody>
      </p:sp>
      <p:sp>
        <p:nvSpPr>
          <p:cNvPr id="3" name="Subtítulo 2"/>
          <p:cNvSpPr>
            <a:spLocks noGrp="1"/>
          </p:cNvSpPr>
          <p:nvPr>
            <p:ph type="subTitle" idx="1"/>
          </p:nvPr>
        </p:nvSpPr>
        <p:spPr>
          <a:xfrm>
            <a:off x="1582696" y="10474331"/>
            <a:ext cx="18665905" cy="854419"/>
          </a:xfrm>
        </p:spPr>
        <p:txBody>
          <a:bodyPr>
            <a:noAutofit/>
          </a:bodyPr>
          <a:lstStyle/>
          <a:p>
            <a:pPr algn="l"/>
            <a:r>
              <a:rPr lang="es-ES" sz="2400" dirty="0">
                <a:latin typeface="Arial" pitchFamily="34" charset="0"/>
                <a:cs typeface="Arial" pitchFamily="34" charset="0"/>
              </a:rPr>
              <a:t>El presente trabajo es el resultado directo de las acciones de superación realizado desde el proyecto “Evaluación del </a:t>
            </a:r>
            <a:r>
              <a:rPr lang="es-ES" sz="2400" dirty="0" err="1">
                <a:latin typeface="Arial" pitchFamily="34" charset="0"/>
                <a:cs typeface="Arial" pitchFamily="34" charset="0"/>
              </a:rPr>
              <a:t>neurodesarrollo</a:t>
            </a:r>
            <a:r>
              <a:rPr lang="es-ES" sz="2400" dirty="0">
                <a:latin typeface="Arial" pitchFamily="34" charset="0"/>
                <a:cs typeface="Arial" pitchFamily="34" charset="0"/>
              </a:rPr>
              <a:t> en niños/as cubanos/as de 6 a 18 años mediante la Batería de Evaluación Neuropsicológica Computarizada Infantil BENCI” de la Facultad de educación de la universidad de Cienfuegos. Para desarrollar estas acciones se seleccionó el diplomado como figura de postgrado, por lo que el objetivo del presente trabajo es: Describir la experiencia del diplomado: Neurociencias y educación en el contexto educativo cubano, que contribuirá a elevar  la calidad del proceso de enseñanza- aprendizaje. </a:t>
            </a:r>
            <a:endParaRPr lang="en-US" sz="2400" dirty="0">
              <a:latin typeface="Arial" pitchFamily="34" charset="0"/>
              <a:cs typeface="Arial" pitchFamily="34" charset="0"/>
            </a:endParaRPr>
          </a:p>
        </p:txBody>
      </p:sp>
      <p:sp>
        <p:nvSpPr>
          <p:cNvPr id="28" name="Título 1"/>
          <p:cNvSpPr txBox="1">
            <a:spLocks/>
          </p:cNvSpPr>
          <p:nvPr/>
        </p:nvSpPr>
        <p:spPr>
          <a:xfrm>
            <a:off x="2865120" y="6497333"/>
            <a:ext cx="17722096" cy="1114206"/>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400" b="1" dirty="0">
                <a:latin typeface="Arial" pitchFamily="34" charset="0"/>
                <a:cs typeface="Arial" pitchFamily="34" charset="0"/>
              </a:rPr>
              <a:t>Título: </a:t>
            </a:r>
            <a:r>
              <a:rPr lang="es-ES" sz="4400" dirty="0" err="1" smtClean="0">
                <a:latin typeface="Arial" pitchFamily="34" charset="0"/>
                <a:cs typeface="Arial" pitchFamily="34" charset="0"/>
              </a:rPr>
              <a:t>Neuro</a:t>
            </a:r>
            <a:r>
              <a:rPr lang="es-ES" sz="4400" dirty="0" smtClean="0">
                <a:latin typeface="Arial" pitchFamily="34" charset="0"/>
                <a:cs typeface="Arial" pitchFamily="34" charset="0"/>
              </a:rPr>
              <a:t>-educación</a:t>
            </a:r>
            <a:r>
              <a:rPr lang="es-ES" sz="4400" dirty="0">
                <a:latin typeface="Arial" pitchFamily="34" charset="0"/>
                <a:cs typeface="Arial" pitchFamily="34" charset="0"/>
              </a:rPr>
              <a:t>: Experiencia de superación profesional en la Universidad de Cienfuegos.</a:t>
            </a:r>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3175827" y="7863840"/>
            <a:ext cx="15608232" cy="1526061"/>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buNone/>
            </a:pPr>
            <a:r>
              <a:rPr lang="es-ES" sz="2000" dirty="0">
                <a:solidFill>
                  <a:srgbClr val="002060"/>
                </a:solidFill>
                <a:latin typeface="Arial" pitchFamily="34" charset="0"/>
                <a:cs typeface="Arial" pitchFamily="34" charset="0"/>
              </a:rPr>
              <a:t>Autores: </a:t>
            </a:r>
            <a:r>
              <a:rPr lang="es-ES" sz="2000" dirty="0" err="1">
                <a:solidFill>
                  <a:srgbClr val="002060"/>
                </a:solidFill>
                <a:latin typeface="Arial" pitchFamily="34" charset="0"/>
                <a:cs typeface="Arial" pitchFamily="34" charset="0"/>
              </a:rPr>
              <a:t>Ms.C</a:t>
            </a:r>
            <a:r>
              <a:rPr lang="es-ES" sz="2000" dirty="0">
                <a:solidFill>
                  <a:srgbClr val="002060"/>
                </a:solidFill>
                <a:latin typeface="Arial" pitchFamily="34" charset="0"/>
                <a:cs typeface="Arial" pitchFamily="34" charset="0"/>
              </a:rPr>
              <a:t>. </a:t>
            </a:r>
            <a:r>
              <a:rPr lang="es-ES" sz="2000" dirty="0" err="1">
                <a:solidFill>
                  <a:srgbClr val="002060"/>
                </a:solidFill>
                <a:latin typeface="Arial" pitchFamily="34" charset="0"/>
                <a:cs typeface="Arial" pitchFamily="34" charset="0"/>
              </a:rPr>
              <a:t>Yanelis</a:t>
            </a:r>
            <a:r>
              <a:rPr lang="es-ES" sz="2000" dirty="0">
                <a:solidFill>
                  <a:srgbClr val="002060"/>
                </a:solidFill>
                <a:latin typeface="Arial" pitchFamily="34" charset="0"/>
                <a:cs typeface="Arial" pitchFamily="34" charset="0"/>
              </a:rPr>
              <a:t> Castro Espino. Universidad de Cienfuegos. Cuba. </a:t>
            </a:r>
            <a:r>
              <a:rPr lang="es-ES" sz="2000" dirty="0" smtClean="0">
                <a:solidFill>
                  <a:srgbClr val="002060"/>
                </a:solidFill>
                <a:latin typeface="Arial" pitchFamily="34" charset="0"/>
                <a:cs typeface="Arial" pitchFamily="34" charset="0"/>
              </a:rPr>
              <a:t>Email: ycespino@ucf.edu.cu </a:t>
            </a:r>
          </a:p>
          <a:p>
            <a:pPr marL="0" indent="0" algn="ctr">
              <a:lnSpc>
                <a:spcPct val="100000"/>
              </a:lnSpc>
              <a:buNone/>
            </a:pPr>
            <a:r>
              <a:rPr lang="es-ES" sz="2000" dirty="0" err="1" smtClean="0">
                <a:solidFill>
                  <a:srgbClr val="002060"/>
                </a:solidFill>
                <a:latin typeface="Arial" pitchFamily="34" charset="0"/>
                <a:cs typeface="Arial" pitchFamily="34" charset="0"/>
              </a:rPr>
              <a:t>Dra.C</a:t>
            </a:r>
            <a:r>
              <a:rPr lang="es-ES" sz="2000" dirty="0">
                <a:solidFill>
                  <a:srgbClr val="002060"/>
                </a:solidFill>
                <a:latin typeface="Arial" pitchFamily="34" charset="0"/>
                <a:cs typeface="Arial" pitchFamily="34" charset="0"/>
              </a:rPr>
              <a:t>. Xiomara García Navarro, Universidad de Cienfuegos. Cuba. Vice-rectora de Formación. Email: xgarcia@ucf.edu.cu </a:t>
            </a:r>
            <a:endParaRPr lang="es-ES" sz="2000" dirty="0" smtClean="0">
              <a:solidFill>
                <a:srgbClr val="002060"/>
              </a:solidFill>
              <a:latin typeface="Arial" pitchFamily="34" charset="0"/>
              <a:cs typeface="Arial" pitchFamily="34" charset="0"/>
            </a:endParaRPr>
          </a:p>
          <a:p>
            <a:pPr marL="0" indent="0" algn="ctr">
              <a:lnSpc>
                <a:spcPct val="100000"/>
              </a:lnSpc>
              <a:buNone/>
            </a:pPr>
            <a:r>
              <a:rPr lang="es-ES" sz="2000" dirty="0" err="1" smtClean="0">
                <a:solidFill>
                  <a:srgbClr val="002060"/>
                </a:solidFill>
                <a:latin typeface="Arial" pitchFamily="34" charset="0"/>
                <a:cs typeface="Arial" pitchFamily="34" charset="0"/>
              </a:rPr>
              <a:t>Ms.C</a:t>
            </a:r>
            <a:r>
              <a:rPr lang="es-ES" sz="2000" dirty="0">
                <a:solidFill>
                  <a:srgbClr val="002060"/>
                </a:solidFill>
                <a:latin typeface="Arial" pitchFamily="34" charset="0"/>
                <a:cs typeface="Arial" pitchFamily="34" charset="0"/>
              </a:rPr>
              <a:t>. Ernesto </a:t>
            </a:r>
            <a:r>
              <a:rPr lang="es-ES" sz="2000" dirty="0" err="1">
                <a:solidFill>
                  <a:srgbClr val="002060"/>
                </a:solidFill>
                <a:latin typeface="Arial" pitchFamily="34" charset="0"/>
                <a:cs typeface="Arial" pitchFamily="34" charset="0"/>
              </a:rPr>
              <a:t>Lombard</a:t>
            </a:r>
            <a:r>
              <a:rPr lang="es-ES" sz="2000" dirty="0">
                <a:solidFill>
                  <a:srgbClr val="002060"/>
                </a:solidFill>
                <a:latin typeface="Arial" pitchFamily="34" charset="0"/>
                <a:cs typeface="Arial" pitchFamily="34" charset="0"/>
              </a:rPr>
              <a:t> Cabrera.  Universidad de Cienfuegos, Cuba. Email: elomabard@ucf.edu.cu</a:t>
            </a:r>
            <a:r>
              <a:rPr lang="es-ES" sz="2400" dirty="0">
                <a:solidFill>
                  <a:srgbClr val="002060"/>
                </a:solidFill>
                <a:latin typeface="Arial" pitchFamily="34" charset="0"/>
                <a:cs typeface="Arial" pitchFamily="34" charset="0"/>
              </a:rPr>
              <a:t>. </a:t>
            </a:r>
            <a:endParaRPr lang="en-US" sz="2400" dirty="0">
              <a:solidFill>
                <a:srgbClr val="002060"/>
              </a:solidFill>
              <a:latin typeface="Arial" pitchFamily="34" charset="0"/>
              <a:cs typeface="Arial" pitchFamily="34" charset="0"/>
            </a:endParaRPr>
          </a:p>
        </p:txBody>
      </p:sp>
      <p:sp>
        <p:nvSpPr>
          <p:cNvPr id="31" name="CuadroTexto 30"/>
          <p:cNvSpPr txBox="1"/>
          <p:nvPr/>
        </p:nvSpPr>
        <p:spPr>
          <a:xfrm>
            <a:off x="1582696" y="14168396"/>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002060"/>
              </a:solidFill>
            </a:endParaRPr>
          </a:p>
        </p:txBody>
      </p:sp>
      <p:sp>
        <p:nvSpPr>
          <p:cNvPr id="40" name="Rectángulo 39"/>
          <p:cNvSpPr/>
          <p:nvPr/>
        </p:nvSpPr>
        <p:spPr>
          <a:xfrm>
            <a:off x="1181100" y="10377545"/>
            <a:ext cx="19131795" cy="174477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ángulo 41"/>
          <p:cNvSpPr/>
          <p:nvPr/>
        </p:nvSpPr>
        <p:spPr>
          <a:xfrm>
            <a:off x="1181100" y="12943241"/>
            <a:ext cx="19131795" cy="52394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414045" y="12943241"/>
            <a:ext cx="18697163" cy="6141638"/>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pPr>
            <a:r>
              <a:rPr lang="es-ES" sz="2400" dirty="0" smtClean="0">
                <a:latin typeface="Arial" panose="020B0604020202020204" pitchFamily="34" charset="0"/>
                <a:ea typeface="Times New Roman"/>
                <a:cs typeface="Arial" panose="020B0604020202020204" pitchFamily="34" charset="0"/>
              </a:rPr>
              <a:t>El </a:t>
            </a:r>
            <a:r>
              <a:rPr lang="es-ES" sz="2400" dirty="0">
                <a:latin typeface="Arial" panose="020B0604020202020204" pitchFamily="34" charset="0"/>
                <a:ea typeface="Times New Roman"/>
                <a:cs typeface="Arial" panose="020B0604020202020204" pitchFamily="34" charset="0"/>
              </a:rPr>
              <a:t>diseño del diplomado consta de una fundamentación del programa, orientaciones generales; donde se describen los requisitos de ingreso, </a:t>
            </a:r>
            <a:r>
              <a:rPr lang="es-ES" sz="2400" dirty="0" smtClean="0">
                <a:latin typeface="Arial" panose="020B0604020202020204" pitchFamily="34" charset="0"/>
                <a:ea typeface="Times New Roman"/>
                <a:cs typeface="Arial" panose="020B0604020202020204" pitchFamily="34" charset="0"/>
              </a:rPr>
              <a:t>modalidad (en este caso híbrida, combinando presencial y virtual), </a:t>
            </a:r>
            <a:r>
              <a:rPr lang="es-ES" sz="2400" dirty="0">
                <a:latin typeface="Arial" panose="020B0604020202020204" pitchFamily="34" charset="0"/>
                <a:ea typeface="Times New Roman"/>
                <a:cs typeface="Arial" panose="020B0604020202020204" pitchFamily="34" charset="0"/>
              </a:rPr>
              <a:t>duración del mismo, </a:t>
            </a:r>
            <a:r>
              <a:rPr lang="es-ES" sz="2400" dirty="0" smtClean="0">
                <a:latin typeface="Arial" panose="020B0604020202020204" pitchFamily="34" charset="0"/>
                <a:ea typeface="Times New Roman"/>
                <a:cs typeface="Arial" panose="020B0604020202020204" pitchFamily="34" charset="0"/>
              </a:rPr>
              <a:t>perfil </a:t>
            </a:r>
            <a:r>
              <a:rPr lang="es-ES" sz="2400" dirty="0">
                <a:latin typeface="Arial" panose="020B0604020202020204" pitchFamily="34" charset="0"/>
                <a:ea typeface="Times New Roman"/>
                <a:cs typeface="Arial" panose="020B0604020202020204" pitchFamily="34" charset="0"/>
              </a:rPr>
              <a:t>del egresado, así como la estructura curricular. </a:t>
            </a:r>
            <a:r>
              <a:rPr lang="es-ES" sz="2400" dirty="0" smtClean="0">
                <a:latin typeface="Arial" panose="020B0604020202020204" pitchFamily="34" charset="0"/>
                <a:ea typeface="Times New Roman"/>
                <a:cs typeface="Arial" panose="020B0604020202020204" pitchFamily="34" charset="0"/>
              </a:rPr>
              <a:t>El o</a:t>
            </a:r>
            <a:r>
              <a:rPr lang="es-ES" sz="2400" i="1" dirty="0" smtClean="0">
                <a:latin typeface="Arial" panose="020B0604020202020204" pitchFamily="34" charset="0"/>
                <a:cs typeface="Arial" panose="020B0604020202020204" pitchFamily="34" charset="0"/>
              </a:rPr>
              <a:t>bjetivo </a:t>
            </a:r>
            <a:r>
              <a:rPr lang="es-ES" sz="2400" i="1" dirty="0">
                <a:latin typeface="Arial" panose="020B0604020202020204" pitchFamily="34" charset="0"/>
                <a:cs typeface="Arial" panose="020B0604020202020204" pitchFamily="34" charset="0"/>
              </a:rPr>
              <a:t>general del </a:t>
            </a:r>
            <a:r>
              <a:rPr lang="es-ES" sz="2400" i="1" dirty="0" smtClean="0">
                <a:latin typeface="Arial" panose="020B0604020202020204" pitchFamily="34" charset="0"/>
                <a:cs typeface="Arial" panose="020B0604020202020204" pitchFamily="34" charset="0"/>
              </a:rPr>
              <a:t>diplomado fue </a:t>
            </a:r>
            <a:r>
              <a:rPr lang="es-ES" sz="2400" dirty="0" smtClean="0">
                <a:latin typeface="Arial" panose="020B0604020202020204" pitchFamily="34" charset="0"/>
                <a:cs typeface="Arial" panose="020B0604020202020204" pitchFamily="34" charset="0"/>
              </a:rPr>
              <a:t>Contribuir </a:t>
            </a:r>
            <a:r>
              <a:rPr lang="es-ES" sz="2400" dirty="0">
                <a:latin typeface="Arial" panose="020B0604020202020204" pitchFamily="34" charset="0"/>
                <a:cs typeface="Arial" panose="020B0604020202020204" pitchFamily="34" charset="0"/>
              </a:rPr>
              <a:t>a la preparación teórico–metodológica y práctica de los docentes para integrar los contenidos de las neurociencias y la educación en su actuación </a:t>
            </a:r>
            <a:r>
              <a:rPr lang="es-ES" sz="2400" dirty="0" smtClean="0">
                <a:latin typeface="Arial" panose="020B0604020202020204" pitchFamily="34" charset="0"/>
                <a:cs typeface="Arial" panose="020B0604020202020204" pitchFamily="34" charset="0"/>
              </a:rPr>
              <a:t>profesional. L</a:t>
            </a:r>
            <a:r>
              <a:rPr lang="es-ES" sz="2400" dirty="0" smtClean="0">
                <a:latin typeface="Arial" panose="020B0604020202020204" pitchFamily="34" charset="0"/>
                <a:ea typeface="Times New Roman"/>
                <a:cs typeface="Arial" panose="020B0604020202020204" pitchFamily="34" charset="0"/>
              </a:rPr>
              <a:t>a </a:t>
            </a:r>
            <a:r>
              <a:rPr lang="es-ES" sz="2400" dirty="0">
                <a:latin typeface="Arial" panose="020B0604020202020204" pitchFamily="34" charset="0"/>
                <a:ea typeface="Times New Roman"/>
                <a:cs typeface="Arial" panose="020B0604020202020204" pitchFamily="34" charset="0"/>
              </a:rPr>
              <a:t>estructura curricular </a:t>
            </a:r>
            <a:r>
              <a:rPr lang="es-ES" sz="2400" dirty="0" smtClean="0">
                <a:latin typeface="Arial" panose="020B0604020202020204" pitchFamily="34" charset="0"/>
                <a:ea typeface="Times New Roman"/>
                <a:cs typeface="Arial" panose="020B0604020202020204" pitchFamily="34" charset="0"/>
              </a:rPr>
              <a:t>la integran 6 cursos: </a:t>
            </a:r>
            <a:r>
              <a:rPr lang="es-ES" sz="2400" dirty="0" smtClean="0">
                <a:latin typeface="Arial" panose="020B0604020202020204" pitchFamily="34" charset="0"/>
                <a:cs typeface="Arial" panose="020B0604020202020204" pitchFamily="34" charset="0"/>
              </a:rPr>
              <a:t>Concepciones </a:t>
            </a:r>
            <a:r>
              <a:rPr lang="es-ES" sz="2400" dirty="0">
                <a:latin typeface="Arial" panose="020B0604020202020204" pitchFamily="34" charset="0"/>
                <a:cs typeface="Arial" panose="020B0604020202020204" pitchFamily="34" charset="0"/>
              </a:rPr>
              <a:t>actuales de las neurociencias y sus aportes en la </a:t>
            </a:r>
            <a:r>
              <a:rPr lang="es-ES" sz="2400" dirty="0" smtClean="0">
                <a:latin typeface="Arial" panose="020B0604020202020204" pitchFamily="34" charset="0"/>
                <a:cs typeface="Arial" panose="020B0604020202020204" pitchFamily="34" charset="0"/>
              </a:rPr>
              <a:t>educación, </a:t>
            </a:r>
            <a:r>
              <a:rPr lang="es-ES" sz="2400" dirty="0">
                <a:latin typeface="Arial" panose="020B0604020202020204" pitchFamily="34" charset="0"/>
                <a:cs typeface="Arial" panose="020B0604020202020204" pitchFamily="34" charset="0"/>
              </a:rPr>
              <a:t>La investigación educativa desde las </a:t>
            </a:r>
            <a:r>
              <a:rPr lang="es-ES" sz="2400" dirty="0" smtClean="0">
                <a:latin typeface="Arial" panose="020B0604020202020204" pitchFamily="34" charset="0"/>
                <a:cs typeface="Arial" panose="020B0604020202020204" pitchFamily="34" charset="0"/>
              </a:rPr>
              <a:t>neurociencias, </a:t>
            </a:r>
            <a:r>
              <a:rPr lang="es-ES" sz="2400" dirty="0">
                <a:latin typeface="Arial" panose="020B0604020202020204" pitchFamily="34" charset="0"/>
                <a:cs typeface="Arial" panose="020B0604020202020204" pitchFamily="34" charset="0"/>
              </a:rPr>
              <a:t>Funciones Psíquicas </a:t>
            </a:r>
            <a:r>
              <a:rPr lang="es-ES" sz="2400" dirty="0" smtClean="0">
                <a:latin typeface="Arial" panose="020B0604020202020204" pitchFamily="34" charset="0"/>
                <a:cs typeface="Arial" panose="020B0604020202020204" pitchFamily="34" charset="0"/>
              </a:rPr>
              <a:t>Superiores, Concepciones actuales del </a:t>
            </a:r>
            <a:r>
              <a:rPr lang="es-ES" sz="2400" dirty="0" err="1">
                <a:latin typeface="Arial" panose="020B0604020202020204" pitchFamily="34" charset="0"/>
                <a:cs typeface="Arial" panose="020B0604020202020204" pitchFamily="34" charset="0"/>
              </a:rPr>
              <a:t>Neurodesarrollo</a:t>
            </a:r>
            <a:r>
              <a:rPr lang="es-ES" sz="2400" dirty="0">
                <a:latin typeface="Arial" panose="020B0604020202020204" pitchFamily="34" charset="0"/>
                <a:cs typeface="Arial" panose="020B0604020202020204" pitchFamily="34" charset="0"/>
              </a:rPr>
              <a:t>. </a:t>
            </a:r>
            <a:r>
              <a:rPr lang="es-ES" sz="2400" dirty="0" smtClean="0">
                <a:latin typeface="Arial" panose="020B0604020202020204" pitchFamily="34" charset="0"/>
                <a:cs typeface="Arial" panose="020B0604020202020204" pitchFamily="34" charset="0"/>
              </a:rPr>
              <a:t>Evaluación neuropsicológica, Estimulación  </a:t>
            </a:r>
            <a:r>
              <a:rPr lang="es-ES" sz="2400" dirty="0">
                <a:latin typeface="Arial" panose="020B0604020202020204" pitchFamily="34" charset="0"/>
                <a:cs typeface="Arial" panose="020B0604020202020204" pitchFamily="34" charset="0"/>
              </a:rPr>
              <a:t>del </a:t>
            </a:r>
            <a:r>
              <a:rPr lang="es-ES" sz="2400" dirty="0" err="1">
                <a:latin typeface="Arial" panose="020B0604020202020204" pitchFamily="34" charset="0"/>
                <a:cs typeface="Arial" panose="020B0604020202020204" pitchFamily="34" charset="0"/>
              </a:rPr>
              <a:t>neurodesarrollo</a:t>
            </a:r>
            <a:r>
              <a:rPr lang="es-ES" sz="2400" dirty="0">
                <a:latin typeface="Arial" panose="020B0604020202020204" pitchFamily="34" charset="0"/>
                <a:cs typeface="Arial" panose="020B0604020202020204" pitchFamily="34" charset="0"/>
              </a:rPr>
              <a:t> y rehabilitación </a:t>
            </a:r>
            <a:r>
              <a:rPr lang="es-ES" sz="2400" dirty="0" smtClean="0">
                <a:latin typeface="Arial" panose="020B0604020202020204" pitchFamily="34" charset="0"/>
                <a:cs typeface="Arial" panose="020B0604020202020204" pitchFamily="34" charset="0"/>
              </a:rPr>
              <a:t>cognitiva. </a:t>
            </a:r>
            <a:r>
              <a:rPr lang="es-MX" sz="2400" dirty="0" smtClean="0">
                <a:latin typeface="Arial" panose="020B0604020202020204" pitchFamily="34" charset="0"/>
                <a:cs typeface="Arial" panose="020B0604020202020204" pitchFamily="34" charset="0"/>
              </a:rPr>
              <a:t>Estos,</a:t>
            </a:r>
            <a:r>
              <a:rPr lang="es-ES" sz="2400" dirty="0" smtClean="0">
                <a:latin typeface="Arial" panose="020B0604020202020204" pitchFamily="34" charset="0"/>
                <a:ea typeface="Times New Roman"/>
                <a:cs typeface="Arial" panose="020B0604020202020204" pitchFamily="34" charset="0"/>
              </a:rPr>
              <a:t> </a:t>
            </a:r>
            <a:r>
              <a:rPr lang="es-ES" sz="2400" dirty="0">
                <a:latin typeface="Arial" panose="020B0604020202020204" pitchFamily="34" charset="0"/>
                <a:ea typeface="Times New Roman"/>
                <a:cs typeface="Arial" panose="020B0604020202020204" pitchFamily="34" charset="0"/>
              </a:rPr>
              <a:t>se </a:t>
            </a:r>
            <a:r>
              <a:rPr lang="es-ES" sz="2400" dirty="0" smtClean="0">
                <a:latin typeface="Arial" panose="020B0604020202020204" pitchFamily="34" charset="0"/>
                <a:ea typeface="Times New Roman"/>
                <a:cs typeface="Arial" panose="020B0604020202020204" pitchFamily="34" charset="0"/>
              </a:rPr>
              <a:t>estructuraron de la siguiente manera</a:t>
            </a:r>
            <a:r>
              <a:rPr lang="es-ES" sz="2400" dirty="0" smtClean="0">
                <a:latin typeface="Arial" panose="020B0604020202020204" pitchFamily="34" charset="0"/>
                <a:ea typeface="Times New Roman"/>
                <a:cs typeface="Arial" panose="020B0604020202020204" pitchFamily="34" charset="0"/>
              </a:rPr>
              <a:t> </a:t>
            </a:r>
            <a:r>
              <a:rPr lang="es-ES" sz="2400" dirty="0">
                <a:latin typeface="Arial" panose="020B0604020202020204" pitchFamily="34" charset="0"/>
                <a:ea typeface="Times New Roman"/>
                <a:cs typeface="Arial" panose="020B0604020202020204" pitchFamily="34" charset="0"/>
              </a:rPr>
              <a:t>los contenidos, objetivos generales y específicos, habilidades, valores, evaluación, orientaciones metodológicas, así como la bibliografía</a:t>
            </a:r>
            <a:r>
              <a:rPr lang="es-ES" sz="2400" dirty="0" smtClean="0">
                <a:latin typeface="Arial" panose="020B0604020202020204" pitchFamily="34" charset="0"/>
                <a:ea typeface="Times New Roman"/>
                <a:cs typeface="Arial" panose="020B0604020202020204" pitchFamily="34" charset="0"/>
              </a:rPr>
              <a:t>.</a:t>
            </a:r>
            <a:r>
              <a:rPr lang="es-ES" sz="2400" dirty="0">
                <a:latin typeface="Arial" panose="020B0604020202020204" pitchFamily="34" charset="0"/>
                <a:ea typeface="Times New Roman"/>
                <a:cs typeface="Arial" panose="020B0604020202020204" pitchFamily="34" charset="0"/>
              </a:rPr>
              <a:t> </a:t>
            </a:r>
            <a:r>
              <a:rPr lang="es-ES" sz="2400" dirty="0" smtClean="0">
                <a:latin typeface="Arial" panose="020B0604020202020204" pitchFamily="34" charset="0"/>
                <a:cs typeface="Arial" panose="020B0604020202020204" pitchFamily="34" charset="0"/>
              </a:rPr>
              <a:t> </a:t>
            </a:r>
            <a:r>
              <a:rPr lang="es-ES" sz="2400" dirty="0">
                <a:latin typeface="Arial" panose="020B0604020202020204" pitchFamily="34" charset="0"/>
                <a:cs typeface="Arial" panose="020B0604020202020204" pitchFamily="34" charset="0"/>
              </a:rPr>
              <a:t>La evaluación final del diplomado fue una tesina que describía un  estudio de caso de un sujeto seleccionado por el investigador. En este el investigador debía caracterizar la etapa del </a:t>
            </a:r>
            <a:r>
              <a:rPr lang="es-ES" sz="2400" dirty="0" err="1">
                <a:latin typeface="Arial" panose="020B0604020202020204" pitchFamily="34" charset="0"/>
                <a:cs typeface="Arial" panose="020B0604020202020204" pitchFamily="34" charset="0"/>
              </a:rPr>
              <a:t>neurodesarrollo</a:t>
            </a:r>
            <a:r>
              <a:rPr lang="es-ES" sz="2400" dirty="0">
                <a:latin typeface="Arial" panose="020B0604020202020204" pitchFamily="34" charset="0"/>
                <a:cs typeface="Arial" panose="020B0604020202020204" pitchFamily="34" charset="0"/>
              </a:rPr>
              <a:t> en la que se encontraba el sujeto, realizar una evaluación </a:t>
            </a:r>
            <a:r>
              <a:rPr lang="es-ES" sz="2400" dirty="0" smtClean="0">
                <a:latin typeface="Arial" panose="020B0604020202020204" pitchFamily="34" charset="0"/>
                <a:cs typeface="Arial" panose="020B0604020202020204" pitchFamily="34" charset="0"/>
              </a:rPr>
              <a:t>neuropsicológica; así como las </a:t>
            </a:r>
            <a:r>
              <a:rPr lang="es-ES" sz="2400" dirty="0">
                <a:latin typeface="Arial" panose="020B0604020202020204" pitchFamily="34" charset="0"/>
                <a:cs typeface="Arial" panose="020B0604020202020204" pitchFamily="34" charset="0"/>
              </a:rPr>
              <a:t>acciones para estimular </a:t>
            </a:r>
            <a:r>
              <a:rPr lang="es-ES" sz="2400" smtClean="0">
                <a:latin typeface="Arial" panose="020B0604020202020204" pitchFamily="34" charset="0"/>
                <a:cs typeface="Arial" panose="020B0604020202020204" pitchFamily="34" charset="0"/>
              </a:rPr>
              <a:t>este proceso. </a:t>
            </a:r>
            <a:r>
              <a:rPr lang="es-ES" sz="2400" dirty="0">
                <a:latin typeface="Arial" panose="020B0604020202020204" pitchFamily="34" charset="0"/>
                <a:cs typeface="Arial" panose="020B0604020202020204" pitchFamily="34" charset="0"/>
              </a:rPr>
              <a:t>La estructura de la tesina era la tradicional: resumen en español e inglés, la introducción, desarrollo, conclusiones, bibliografía y anexos</a:t>
            </a:r>
            <a:r>
              <a:rPr lang="es-ES" sz="2400" dirty="0" smtClean="0">
                <a:latin typeface="Arial" panose="020B0604020202020204" pitchFamily="34" charset="0"/>
                <a:cs typeface="Arial" panose="020B0604020202020204" pitchFamily="34" charset="0"/>
              </a:rPr>
              <a:t>.</a:t>
            </a:r>
            <a:r>
              <a:rPr lang="es-ES" sz="2400" dirty="0">
                <a:latin typeface="Arial" panose="020B0604020202020204" pitchFamily="34" charset="0"/>
                <a:cs typeface="Arial" panose="020B0604020202020204" pitchFamily="34" charset="0"/>
              </a:rPr>
              <a:t> El diplomado tuvo una matrícula de 23 profesionales entre los que se encontraban pedagogos, psicólogos, logopedas, psicopedagogos y médicos. </a:t>
            </a:r>
            <a:r>
              <a:rPr lang="es-ES" sz="2400" dirty="0" smtClean="0">
                <a:latin typeface="Arial" panose="020B0604020202020204" pitchFamily="34" charset="0"/>
                <a:cs typeface="Arial" panose="020B0604020202020204" pitchFamily="34" charset="0"/>
              </a:rPr>
              <a:t>La </a:t>
            </a:r>
            <a:r>
              <a:rPr lang="es-ES" sz="2400" dirty="0">
                <a:latin typeface="Arial" panose="020B0604020202020204" pitchFamily="34" charset="0"/>
                <a:cs typeface="Arial" panose="020B0604020202020204" pitchFamily="34" charset="0"/>
              </a:rPr>
              <a:t>asignatura se recibió con muy buena aceptación por parte de los </a:t>
            </a:r>
            <a:r>
              <a:rPr lang="es-ES" sz="2400" dirty="0" smtClean="0">
                <a:latin typeface="Arial" panose="020B0604020202020204" pitchFamily="34" charset="0"/>
                <a:cs typeface="Arial" panose="020B0604020202020204" pitchFamily="34" charset="0"/>
              </a:rPr>
              <a:t>estudiantes.</a:t>
            </a:r>
            <a:endParaRPr lang="en-US" sz="2400" dirty="0">
              <a:latin typeface="Arial" panose="020B0604020202020204" pitchFamily="34" charset="0"/>
              <a:cs typeface="Arial" panose="020B0604020202020204" pitchFamily="34" charset="0"/>
            </a:endParaRPr>
          </a:p>
        </p:txBody>
      </p:sp>
      <p:sp>
        <p:nvSpPr>
          <p:cNvPr id="44" name="Rectángulo 43"/>
          <p:cNvSpPr/>
          <p:nvPr/>
        </p:nvSpPr>
        <p:spPr>
          <a:xfrm>
            <a:off x="1181100" y="18854292"/>
            <a:ext cx="19131795" cy="26537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582697" y="22717266"/>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6" name="Rectángulo 45"/>
          <p:cNvSpPr/>
          <p:nvPr/>
        </p:nvSpPr>
        <p:spPr>
          <a:xfrm>
            <a:off x="1181100" y="22410278"/>
            <a:ext cx="19131795" cy="50813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5933002" y="1803616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5615103" y="120328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5868708" y="9457512"/>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4" name="CuadroTexto 3"/>
          <p:cNvSpPr txBox="1"/>
          <p:nvPr/>
        </p:nvSpPr>
        <p:spPr>
          <a:xfrm>
            <a:off x="1429936" y="18854746"/>
            <a:ext cx="18464216" cy="3046988"/>
          </a:xfrm>
          <a:prstGeom prst="rect">
            <a:avLst/>
          </a:prstGeom>
          <a:noFill/>
        </p:spPr>
        <p:txBody>
          <a:bodyPr wrap="square" rtlCol="0">
            <a:spAutoFit/>
          </a:bodyPr>
          <a:lstStyle/>
          <a:p>
            <a:pPr algn="just"/>
            <a:r>
              <a:rPr lang="es-ES" sz="2400" dirty="0">
                <a:latin typeface="Arial" panose="020B0604020202020204" pitchFamily="34" charset="0"/>
                <a:cs typeface="Arial" panose="020B0604020202020204" pitchFamily="34" charset="0"/>
              </a:rPr>
              <a:t>Con la aplicación de la neurociencia a las prácticas educativas, se abren nuevos horizontes que benefician a todos los agentes educativos, a los estudiantes para desarrollar su potencial, a los psicólogos y docentes para mejorar sus respuestas educativas y competencias profesionales. También beneficia a los padres para favorecer un ambiente adecuado de aprendizaje y a las administraciones educativas para mejorar la excelencia y calidad educativa. </a:t>
            </a:r>
            <a:endParaRPr lang="es-MX" sz="2400" dirty="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El diplomado permitió preparar a un grupo de profesionales e investigadores del territorio sobre la </a:t>
            </a:r>
            <a:r>
              <a:rPr lang="es-ES" sz="2400" dirty="0" err="1">
                <a:latin typeface="Arial" panose="020B0604020202020204" pitchFamily="34" charset="0"/>
                <a:cs typeface="Arial" panose="020B0604020202020204" pitchFamily="34" charset="0"/>
              </a:rPr>
              <a:t>neuroeducación</a:t>
            </a:r>
            <a:r>
              <a:rPr lang="es-ES" sz="2400" dirty="0">
                <a:latin typeface="Arial" panose="020B0604020202020204" pitchFamily="34" charset="0"/>
                <a:cs typeface="Arial" panose="020B0604020202020204" pitchFamily="34" charset="0"/>
              </a:rPr>
              <a:t>, pues preparó a los estudiantes de contenidos actualizados y que permitirán elevar la calidad de su quehacer profesional. Los propios estudiantes expresaron su satisfacción con la preparación recibida en el diplomado, la cual era de gran aporte a su práctica profesional.  </a:t>
            </a:r>
            <a:endParaRPr lang="es-MX" sz="2400" dirty="0">
              <a:latin typeface="Arial" panose="020B0604020202020204" pitchFamily="34" charset="0"/>
              <a:cs typeface="Arial" panose="020B0604020202020204" pitchFamily="34" charset="0"/>
            </a:endParaRPr>
          </a:p>
          <a:p>
            <a:endParaRPr lang="es-MX" sz="2400" dirty="0">
              <a:latin typeface="Arial" panose="020B0604020202020204" pitchFamily="34" charset="0"/>
              <a:cs typeface="Arial" panose="020B0604020202020204" pitchFamily="34" charset="0"/>
            </a:endParaRPr>
          </a:p>
        </p:txBody>
      </p:sp>
      <p:sp>
        <p:nvSpPr>
          <p:cNvPr id="5" name="CuadroTexto 4"/>
          <p:cNvSpPr txBox="1"/>
          <p:nvPr/>
        </p:nvSpPr>
        <p:spPr>
          <a:xfrm>
            <a:off x="1313463" y="22675846"/>
            <a:ext cx="18697162" cy="5170646"/>
          </a:xfrm>
          <a:prstGeom prst="rect">
            <a:avLst/>
          </a:prstGeom>
          <a:noFill/>
        </p:spPr>
        <p:txBody>
          <a:bodyPr wrap="square" rtlCol="0">
            <a:spAutoFit/>
          </a:bodyPr>
          <a:lstStyle/>
          <a:p>
            <a:pPr algn="just"/>
            <a:r>
              <a:rPr lang="es-ES" sz="2400" dirty="0" smtClean="0">
                <a:latin typeface="Arial" panose="020B0604020202020204" pitchFamily="34" charset="0"/>
                <a:cs typeface="Arial" panose="020B0604020202020204" pitchFamily="34" charset="0"/>
              </a:rPr>
              <a:t>-Acta </a:t>
            </a:r>
            <a:r>
              <a:rPr lang="es-ES" sz="2400" dirty="0">
                <a:latin typeface="Arial" panose="020B0604020202020204" pitchFamily="34" charset="0"/>
                <a:cs typeface="Arial" panose="020B0604020202020204" pitchFamily="34" charset="0"/>
              </a:rPr>
              <a:t>Caraballo, Yolanda. (2019). Modelo de formación </a:t>
            </a:r>
            <a:r>
              <a:rPr lang="es-ES" sz="2400" dirty="0" err="1">
                <a:latin typeface="Arial" panose="020B0604020202020204" pitchFamily="34" charset="0"/>
                <a:cs typeface="Arial" panose="020B0604020202020204" pitchFamily="34" charset="0"/>
              </a:rPr>
              <a:t>neuroeducativa</a:t>
            </a:r>
            <a:r>
              <a:rPr lang="es-ES" sz="2400" dirty="0">
                <a:latin typeface="Arial" panose="020B0604020202020204" pitchFamily="34" charset="0"/>
                <a:cs typeface="Arial" panose="020B0604020202020204" pitchFamily="34" charset="0"/>
              </a:rPr>
              <a:t> para docentes en la República Dominicana. </a:t>
            </a:r>
            <a:r>
              <a:rPr lang="es-ES" sz="2400" i="1" dirty="0">
                <a:latin typeface="Arial" panose="020B0604020202020204" pitchFamily="34" charset="0"/>
                <a:cs typeface="Arial" panose="020B0604020202020204" pitchFamily="34" charset="0"/>
              </a:rPr>
              <a:t>Revista Cubana de Educación Superior</a:t>
            </a:r>
            <a:r>
              <a:rPr lang="es-ES" sz="2400" dirty="0">
                <a:latin typeface="Arial" panose="020B0604020202020204" pitchFamily="34" charset="0"/>
                <a:cs typeface="Arial" panose="020B0604020202020204" pitchFamily="34" charset="0"/>
              </a:rPr>
              <a:t>, </a:t>
            </a:r>
            <a:r>
              <a:rPr lang="es-ES" sz="2400" i="1" dirty="0">
                <a:latin typeface="Arial" panose="020B0604020202020204" pitchFamily="34" charset="0"/>
                <a:cs typeface="Arial" panose="020B0604020202020204" pitchFamily="34" charset="0"/>
              </a:rPr>
              <a:t>38</a:t>
            </a:r>
            <a:r>
              <a:rPr lang="es-ES" sz="2400" dirty="0">
                <a:latin typeface="Arial" panose="020B0604020202020204" pitchFamily="34" charset="0"/>
                <a:cs typeface="Arial" panose="020B0604020202020204" pitchFamily="34" charset="0"/>
              </a:rPr>
              <a:t>(3), e14. </a:t>
            </a:r>
            <a:r>
              <a:rPr lang="es-ES" sz="2400" dirty="0" err="1">
                <a:latin typeface="Arial" panose="020B0604020202020204" pitchFamily="34" charset="0"/>
                <a:cs typeface="Arial" panose="020B0604020202020204" pitchFamily="34" charset="0"/>
              </a:rPr>
              <a:t>Epub</a:t>
            </a:r>
            <a:r>
              <a:rPr lang="es-ES" sz="2400" dirty="0">
                <a:latin typeface="Arial" panose="020B0604020202020204" pitchFamily="34" charset="0"/>
                <a:cs typeface="Arial" panose="020B0604020202020204" pitchFamily="34" charset="0"/>
              </a:rPr>
              <a:t> 01 de diciembre de 2019. http://scielo.sld.cu/scielo.php?script=sci_arttext&amp;pid=S0257-43142019000300014&amp;lng=es&amp;tlng=es. </a:t>
            </a:r>
            <a:endParaRPr lang="es-MX" sz="2400" dirty="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a:t>
            </a:r>
            <a:r>
              <a:rPr lang="es-ES" sz="2400" dirty="0" err="1" smtClean="0">
                <a:latin typeface="Arial" panose="020B0604020202020204" pitchFamily="34" charset="0"/>
                <a:cs typeface="Arial" panose="020B0604020202020204" pitchFamily="34" charset="0"/>
              </a:rPr>
              <a:t>Campoverde</a:t>
            </a:r>
            <a:r>
              <a:rPr lang="es-ES" sz="2400" dirty="0" smtClean="0">
                <a:latin typeface="Arial" panose="020B0604020202020204" pitchFamily="34" charset="0"/>
                <a:cs typeface="Arial" panose="020B0604020202020204" pitchFamily="34" charset="0"/>
              </a:rPr>
              <a:t> </a:t>
            </a:r>
            <a:r>
              <a:rPr lang="es-ES" sz="2400" dirty="0" err="1">
                <a:latin typeface="Arial" panose="020B0604020202020204" pitchFamily="34" charset="0"/>
                <a:cs typeface="Arial" panose="020B0604020202020204" pitchFamily="34" charset="0"/>
              </a:rPr>
              <a:t>Celi</a:t>
            </a:r>
            <a:r>
              <a:rPr lang="es-ES" sz="2400" dirty="0">
                <a:latin typeface="Arial" panose="020B0604020202020204" pitchFamily="34" charset="0"/>
                <a:cs typeface="Arial" panose="020B0604020202020204" pitchFamily="34" charset="0"/>
              </a:rPr>
              <a:t>, W. G. ; Álvarez </a:t>
            </a:r>
            <a:r>
              <a:rPr lang="es-ES" sz="2400" dirty="0" err="1">
                <a:latin typeface="Arial" panose="020B0604020202020204" pitchFamily="34" charset="0"/>
                <a:cs typeface="Arial" panose="020B0604020202020204" pitchFamily="34" charset="0"/>
              </a:rPr>
              <a:t>Macias</a:t>
            </a:r>
            <a:r>
              <a:rPr lang="es-ES" sz="2400" dirty="0">
                <a:latin typeface="Arial" panose="020B0604020202020204" pitchFamily="34" charset="0"/>
                <a:cs typeface="Arial" panose="020B0604020202020204" pitchFamily="34" charset="0"/>
              </a:rPr>
              <a:t>, B. C.; Otero Tobar, L. L.(2021) </a:t>
            </a:r>
            <a:r>
              <a:rPr lang="es-ES" sz="2400" dirty="0" err="1">
                <a:latin typeface="Arial" panose="020B0604020202020204" pitchFamily="34" charset="0"/>
                <a:cs typeface="Arial" panose="020B0604020202020204" pitchFamily="34" charset="0"/>
              </a:rPr>
              <a:t>Neuroeducación</a:t>
            </a:r>
            <a:r>
              <a:rPr lang="es-ES" sz="2400" dirty="0">
                <a:latin typeface="Arial" panose="020B0604020202020204" pitchFamily="34" charset="0"/>
                <a:cs typeface="Arial" panose="020B0604020202020204" pitchFamily="34" charset="0"/>
              </a:rPr>
              <a:t>, una disciplina inaplazable en la superación docente universitaria </a:t>
            </a:r>
            <a:r>
              <a:rPr lang="es-ES" sz="2400" dirty="0" err="1">
                <a:latin typeface="Arial" panose="020B0604020202020204" pitchFamily="34" charset="0"/>
                <a:cs typeface="Arial" panose="020B0604020202020204" pitchFamily="34" charset="0"/>
              </a:rPr>
              <a:t>Apuntia</a:t>
            </a:r>
            <a:r>
              <a:rPr lang="es-ES" sz="2400" dirty="0">
                <a:latin typeface="Arial" panose="020B0604020202020204" pitchFamily="34" charset="0"/>
                <a:cs typeface="Arial" panose="020B0604020202020204" pitchFamily="34" charset="0"/>
              </a:rPr>
              <a:t> Brava. Volumen: 13      Número: 2 ISSN 2222-081X. </a:t>
            </a:r>
            <a:r>
              <a:rPr lang="es-ES" sz="2400" dirty="0" err="1">
                <a:latin typeface="Arial" panose="020B0604020202020204" pitchFamily="34" charset="0"/>
                <a:cs typeface="Arial" panose="020B0604020202020204" pitchFamily="34" charset="0"/>
              </a:rPr>
              <a:t>Pg</a:t>
            </a:r>
            <a:r>
              <a:rPr lang="es-ES" sz="2400" dirty="0">
                <a:latin typeface="Arial" panose="020B0604020202020204" pitchFamily="34" charset="0"/>
                <a:cs typeface="Arial" panose="020B0604020202020204" pitchFamily="34" charset="0"/>
              </a:rPr>
              <a:t> 378-390</a:t>
            </a:r>
            <a:endParaRPr lang="es-MX" sz="2400" dirty="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-Carvajal</a:t>
            </a:r>
            <a:r>
              <a:rPr lang="es-ES" sz="2400" dirty="0">
                <a:latin typeface="Arial" panose="020B0604020202020204" pitchFamily="34" charset="0"/>
                <a:cs typeface="Arial" panose="020B0604020202020204" pitchFamily="34" charset="0"/>
              </a:rPr>
              <a:t>, R. (2020). Respuestas de las Universidades latinoamericanas ante la </a:t>
            </a:r>
            <a:r>
              <a:rPr lang="es-ES" sz="2400" dirty="0" err="1">
                <a:latin typeface="Arial" panose="020B0604020202020204" pitchFamily="34" charset="0"/>
                <a:cs typeface="Arial" panose="020B0604020202020204" pitchFamily="34" charset="0"/>
              </a:rPr>
              <a:t>Neuroeducación</a:t>
            </a:r>
            <a:r>
              <a:rPr lang="es-ES" sz="2400" dirty="0">
                <a:latin typeface="Arial" panose="020B0604020202020204" pitchFamily="34" charset="0"/>
                <a:cs typeface="Arial" panose="020B0604020202020204" pitchFamily="34" charset="0"/>
              </a:rPr>
              <a:t> y propuestas para su inserción en cursos de pre y postgrado en Venezuela (tesis doctoral inédita). Universidad Católica Andrés Bello, Venezuela.</a:t>
            </a:r>
            <a:endParaRPr lang="es-MX" sz="2400" dirty="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-Del </a:t>
            </a:r>
            <a:r>
              <a:rPr lang="es-ES" sz="2400" dirty="0">
                <a:latin typeface="Arial" panose="020B0604020202020204" pitchFamily="34" charset="0"/>
                <a:cs typeface="Arial" panose="020B0604020202020204" pitchFamily="34" charset="0"/>
              </a:rPr>
              <a:t>Valle Vidal Peña, R.(2019) Perfil del docente fundamentado en la </a:t>
            </a:r>
            <a:r>
              <a:rPr lang="es-ES" sz="2400" dirty="0" err="1">
                <a:latin typeface="Arial" panose="020B0604020202020204" pitchFamily="34" charset="0"/>
                <a:cs typeface="Arial" panose="020B0604020202020204" pitchFamily="34" charset="0"/>
              </a:rPr>
              <a:t>neuroeducación</a:t>
            </a:r>
            <a:r>
              <a:rPr lang="es-ES" sz="2400" dirty="0">
                <a:latin typeface="Arial" panose="020B0604020202020204" pitchFamily="34" charset="0"/>
                <a:cs typeface="Arial" panose="020B0604020202020204" pitchFamily="34" charset="0"/>
              </a:rPr>
              <a:t>: más </a:t>
            </a:r>
            <a:r>
              <a:rPr lang="es-ES" sz="2400" dirty="0" err="1">
                <a:latin typeface="Arial" panose="020B0604020202020204" pitchFamily="34" charset="0"/>
                <a:cs typeface="Arial" panose="020B0604020202020204" pitchFamily="34" charset="0"/>
              </a:rPr>
              <a:t>alla</a:t>
            </a:r>
            <a:r>
              <a:rPr lang="es-ES" sz="2400" dirty="0">
                <a:latin typeface="Arial" panose="020B0604020202020204" pitchFamily="34" charset="0"/>
                <a:cs typeface="Arial" panose="020B0604020202020204" pitchFamily="34" charset="0"/>
              </a:rPr>
              <a:t> del modelo educativo  tradicional </a:t>
            </a:r>
            <a:r>
              <a:rPr lang="es-ES" sz="2400" dirty="0" err="1">
                <a:latin typeface="Arial" panose="020B0604020202020204" pitchFamily="34" charset="0"/>
                <a:cs typeface="Arial" panose="020B0604020202020204" pitchFamily="34" charset="0"/>
              </a:rPr>
              <a:t>remembranza.Depósito</a:t>
            </a:r>
            <a:r>
              <a:rPr lang="es-ES" sz="2400" dirty="0">
                <a:latin typeface="Arial" panose="020B0604020202020204" pitchFamily="34" charset="0"/>
                <a:cs typeface="Arial" panose="020B0604020202020204" pitchFamily="34" charset="0"/>
              </a:rPr>
              <a:t> Legal: BA2018000022. ISSN: 2665-0029  (2019). Vol.2 Nro.1   Barinas-Venezuela P á g i n a 132 | 141 </a:t>
            </a:r>
            <a:endParaRPr lang="es-MX" sz="2400" dirty="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-Mora, F. (2013) </a:t>
            </a:r>
            <a:r>
              <a:rPr lang="es-ES" sz="2400" dirty="0" err="1" smtClean="0">
                <a:latin typeface="Arial" panose="020B0604020202020204" pitchFamily="34" charset="0"/>
                <a:cs typeface="Arial" panose="020B0604020202020204" pitchFamily="34" charset="0"/>
              </a:rPr>
              <a:t>Neuroeducación</a:t>
            </a:r>
            <a:r>
              <a:rPr lang="es-ES" sz="2400" dirty="0" smtClean="0">
                <a:latin typeface="Arial" panose="020B0604020202020204" pitchFamily="34" charset="0"/>
                <a:cs typeface="Arial" panose="020B0604020202020204" pitchFamily="34" charset="0"/>
              </a:rPr>
              <a:t> Sólo se puede aprender lo que se  ama. Alianza Editorial S.A., Madrid.</a:t>
            </a:r>
            <a:endParaRPr lang="es-MX" sz="2400" dirty="0" smtClean="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-Moya </a:t>
            </a:r>
            <a:r>
              <a:rPr lang="es-ES" sz="2400" dirty="0">
                <a:latin typeface="Arial" panose="020B0604020202020204" pitchFamily="34" charset="0"/>
                <a:cs typeface="Arial" panose="020B0604020202020204" pitchFamily="34" charset="0"/>
              </a:rPr>
              <a:t>Obeso, A. S. (2017). Las neurociencias y la educación / pedagogía Pueblo Cont. Vol. 28[1] enero - junio </a:t>
            </a:r>
            <a:r>
              <a:rPr lang="es-ES" sz="2400" dirty="0" smtClean="0">
                <a:latin typeface="Arial" panose="020B0604020202020204" pitchFamily="34" charset="0"/>
                <a:cs typeface="Arial" panose="020B0604020202020204" pitchFamily="34" charset="0"/>
              </a:rPr>
              <a:t>2017</a:t>
            </a:r>
            <a:endParaRPr lang="es-MX" sz="2400" dirty="0" smtClean="0">
              <a:latin typeface="Arial" panose="020B0604020202020204" pitchFamily="34" charset="0"/>
              <a:cs typeface="Arial" panose="020B0604020202020204" pitchFamily="34" charset="0"/>
            </a:endParaRPr>
          </a:p>
          <a:p>
            <a:pPr algn="just"/>
            <a:r>
              <a:rPr lang="es-ES" sz="2400" dirty="0" smtClean="0">
                <a:latin typeface="Arial" panose="020B0604020202020204" pitchFamily="34" charset="0"/>
                <a:cs typeface="Arial" panose="020B0604020202020204" pitchFamily="34" charset="0"/>
              </a:rPr>
              <a:t>-Organización de Naciones Unidas. (2015). Agenda 2030, Para Desarrollo Sostenible. Nueva York, USA: ONU.</a:t>
            </a:r>
            <a:endParaRPr lang="es-MX" sz="2400" dirty="0" smtClean="0">
              <a:latin typeface="Arial" panose="020B0604020202020204" pitchFamily="34" charset="0"/>
              <a:cs typeface="Arial" panose="020B0604020202020204" pitchFamily="34" charset="0"/>
            </a:endParaRPr>
          </a:p>
          <a:p>
            <a:pPr algn="just"/>
            <a:r>
              <a:rPr lang="es-ES" sz="2400" dirty="0">
                <a:latin typeface="Arial" panose="020B0604020202020204" pitchFamily="34" charset="0"/>
                <a:cs typeface="Arial" panose="020B0604020202020204" pitchFamily="34" charset="0"/>
              </a:rPr>
              <a:t> </a:t>
            </a:r>
            <a:endParaRPr lang="es-MX" sz="2400"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TotalTime>
  <Words>846</Words>
  <Application>Microsoft Office PowerPoint</Application>
  <PresentationFormat>Personalizado</PresentationFormat>
  <Paragraphs>21</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Times New Roman</vt:lpstr>
      <vt:lpstr>Tema de Office</vt:lpstr>
      <vt:lpstr>Formación universitaria de los profesionales de la educación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Yo</cp:lastModifiedBy>
  <cp:revision>12</cp:revision>
  <dcterms:created xsi:type="dcterms:W3CDTF">2021-12-21T16:45:31Z</dcterms:created>
  <dcterms:modified xsi:type="dcterms:W3CDTF">2022-01-24T04:25:29Z</dcterms:modified>
</cp:coreProperties>
</file>