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53" d="100"/>
          <a:sy n="53" d="100"/>
        </p:scale>
        <p:origin x="36" y="-29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1/24/2022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6783" y="-448850"/>
            <a:ext cx="21959888" cy="32756985"/>
          </a:xfrm>
          <a:prstGeom prst="rect">
            <a:avLst/>
          </a:prstGeom>
        </p:spPr>
      </p:pic>
      <p:sp>
        <p:nvSpPr>
          <p:cNvPr id="2" name="Título 1"/>
          <p:cNvSpPr>
            <a:spLocks noGrp="1"/>
          </p:cNvSpPr>
          <p:nvPr>
            <p:ph type="ctrTitle"/>
          </p:nvPr>
        </p:nvSpPr>
        <p:spPr>
          <a:xfrm>
            <a:off x="2481054" y="4311636"/>
            <a:ext cx="17722096" cy="1114206"/>
          </a:xfrm>
        </p:spPr>
        <p:txBody>
          <a:bodyPr>
            <a:noAutofit/>
          </a:bodyPr>
          <a:lstStyle/>
          <a:p>
            <a:r>
              <a:rPr lang="en-US" sz="4800" b="1" dirty="0">
                <a:solidFill>
                  <a:srgbClr val="002060"/>
                </a:solidFill>
              </a:rPr>
              <a:t>IX Taller </a:t>
            </a:r>
            <a:r>
              <a:rPr lang="en-US" sz="4800" b="1" dirty="0" err="1">
                <a:solidFill>
                  <a:srgbClr val="002060"/>
                </a:solidFill>
              </a:rPr>
              <a:t>Internacional</a:t>
            </a:r>
            <a:r>
              <a:rPr lang="en-US" sz="4800" b="1" dirty="0">
                <a:solidFill>
                  <a:srgbClr val="002060"/>
                </a:solidFill>
              </a:rPr>
              <a:t> </a:t>
            </a:r>
            <a:r>
              <a:rPr lang="en-US" sz="4800" b="1" dirty="0" err="1">
                <a:solidFill>
                  <a:srgbClr val="002060"/>
                </a:solidFill>
              </a:rPr>
              <a:t>sobre</a:t>
            </a:r>
            <a:r>
              <a:rPr lang="en-US" sz="4800" b="1" dirty="0">
                <a:solidFill>
                  <a:srgbClr val="002060"/>
                </a:solidFill>
              </a:rPr>
              <a:t> la Formación </a:t>
            </a:r>
            <a:r>
              <a:rPr lang="en-US" sz="4800" b="1" dirty="0" err="1">
                <a:solidFill>
                  <a:srgbClr val="002060"/>
                </a:solidFill>
              </a:rPr>
              <a:t>Universitaria</a:t>
            </a:r>
            <a:r>
              <a:rPr lang="en-US" sz="4800" b="1" dirty="0">
                <a:solidFill>
                  <a:srgbClr val="002060"/>
                </a:solidFill>
              </a:rPr>
              <a:t> de </a:t>
            </a:r>
            <a:r>
              <a:rPr lang="en-US" sz="4800" b="1" dirty="0" err="1">
                <a:solidFill>
                  <a:srgbClr val="002060"/>
                </a:solidFill>
              </a:rPr>
              <a:t>Profesionales</a:t>
            </a:r>
            <a:r>
              <a:rPr lang="en-US" sz="4800" b="1" dirty="0">
                <a:solidFill>
                  <a:srgbClr val="002060"/>
                </a:solidFill>
              </a:rPr>
              <a:t> de la Educación</a:t>
            </a:r>
          </a:p>
        </p:txBody>
      </p:sp>
      <p:sp>
        <p:nvSpPr>
          <p:cNvPr id="3" name="Subtítulo 2"/>
          <p:cNvSpPr>
            <a:spLocks noGrp="1"/>
          </p:cNvSpPr>
          <p:nvPr>
            <p:ph type="subTitle" idx="1"/>
          </p:nvPr>
        </p:nvSpPr>
        <p:spPr>
          <a:xfrm>
            <a:off x="1414044" y="10853866"/>
            <a:ext cx="18665905" cy="2714716"/>
          </a:xfrm>
        </p:spPr>
        <p:txBody>
          <a:bodyPr>
            <a:noAutofit/>
          </a:bodyPr>
          <a:lstStyle/>
          <a:p>
            <a:pPr algn="just"/>
            <a:r>
              <a:rPr lang="es-ES" sz="2800" dirty="0"/>
              <a:t>La investigación que se presenta ofrece respuesta  una vez más a problemáticas debatidas durante años desde múltiples ópticas y con infinitas derivaciones en el plano teórico, metodológico y práctico transformador: ¿Qué es un sujeto inteligente, una persona talentosa? ¿Cómo identificarla y estructurar vías eficientes para su diagnóstico y caracterización? ¿Cómo estimular las potencialidades en estas áreas, qué tipo de orientación brindar? Para ello se diseñó desde el proceso de formación del profesional un programa analítico de asignatura como parte del currículo optativo/electivo que permitiera dar solución a problemáticas existentes hoy para enfrentar la educación del talento.</a:t>
            </a:r>
            <a:endParaRPr lang="en-US" sz="2800" dirty="0"/>
          </a:p>
        </p:txBody>
      </p:sp>
      <p:sp>
        <p:nvSpPr>
          <p:cNvPr id="28" name="Título 1"/>
          <p:cNvSpPr txBox="1">
            <a:spLocks/>
          </p:cNvSpPr>
          <p:nvPr/>
        </p:nvSpPr>
        <p:spPr>
          <a:xfrm>
            <a:off x="2590800" y="5548457"/>
            <a:ext cx="17722096" cy="1338874"/>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000" dirty="0"/>
              <a:t>LA EDUCACIÓN DEL TALENTO DESDE LA FORMACIÓN DEL PROFESIONAL</a:t>
            </a: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181100" y="7254884"/>
            <a:ext cx="20322005"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es-ES" sz="4000" dirty="0" err="1">
                <a:solidFill>
                  <a:srgbClr val="002060"/>
                </a:solidFill>
              </a:rPr>
              <a:t>MS.c</a:t>
            </a:r>
            <a:r>
              <a:rPr lang="es-ES" sz="4000" dirty="0">
                <a:solidFill>
                  <a:srgbClr val="002060"/>
                </a:solidFill>
              </a:rPr>
              <a:t> Marbelis Palenzuela Trujillo, Universidad Agraria de La Habana, Cuba </a:t>
            </a:r>
          </a:p>
          <a:p>
            <a:pPr marL="0" indent="0" algn="ctr">
              <a:lnSpc>
                <a:spcPct val="100000"/>
              </a:lnSpc>
              <a:spcBef>
                <a:spcPts val="0"/>
              </a:spcBef>
              <a:buNone/>
            </a:pPr>
            <a:r>
              <a:rPr lang="es-ES" sz="4000" dirty="0" err="1">
                <a:solidFill>
                  <a:srgbClr val="002060"/>
                </a:solidFill>
              </a:rPr>
              <a:t>MS.c</a:t>
            </a:r>
            <a:r>
              <a:rPr lang="es-ES" sz="4000" dirty="0">
                <a:solidFill>
                  <a:srgbClr val="002060"/>
                </a:solidFill>
              </a:rPr>
              <a:t> Daraisy Hernández Martínez, Universidad Agraria de La Habana, Cuba </a:t>
            </a:r>
          </a:p>
          <a:p>
            <a:pPr marL="0" indent="0" algn="ctr">
              <a:lnSpc>
                <a:spcPct val="100000"/>
              </a:lnSpc>
              <a:spcBef>
                <a:spcPts val="0"/>
              </a:spcBef>
              <a:buNone/>
            </a:pPr>
            <a:r>
              <a:rPr lang="es-ES" sz="4000" dirty="0">
                <a:solidFill>
                  <a:srgbClr val="002060"/>
                </a:solidFill>
              </a:rPr>
              <a:t>Dr. C Alexis Aroche Carvajal, Universidad Agraria de La Habana, Cuba </a:t>
            </a:r>
          </a:p>
          <a:p>
            <a:pPr marL="0" indent="0" algn="ctr">
              <a:buNone/>
            </a:pPr>
            <a:endParaRPr lang="en-US" sz="54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457613"/>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1181100" y="10663141"/>
            <a:ext cx="19131795" cy="27615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81100" y="14351944"/>
            <a:ext cx="18949861" cy="2890686"/>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pPr>
            <a:r>
              <a:rPr lang="es-US" sz="2800" dirty="0"/>
              <a:t>El programa analítico: “La educación del talento”, es una e</a:t>
            </a:r>
            <a:r>
              <a:rPr lang="es-ES" sz="2800" dirty="0" err="1"/>
              <a:t>xperiencia</a:t>
            </a:r>
            <a:r>
              <a:rPr lang="es-ES" sz="2800" dirty="0"/>
              <a:t> que se desarrolló durante los cursos 2019-2020 y 2021 con dos grupos de estudiantes pertenecientes a carreras del Departamento de Educación Infantil de la Facultad de Ciencias Pedagógicas. Durante su implementación se apreció un proceso de retroalimentación constante. Se destacan:  la excelente relación pedagógica; una mayor motivación hacia el aprendizaje por los estudiantes al utilizar estrategias como: resaltar la importancia del tema, compromiso afectivo y la vinculación con tareas profesionales. Además, se evidenció en los estudiantes la necesidad de aprender, lo que hizo que descubrieran, reformularan y tomaran conciencia de sus necesidades.</a:t>
            </a:r>
          </a:p>
        </p:txBody>
      </p:sp>
      <p:sp>
        <p:nvSpPr>
          <p:cNvPr id="42" name="Rectángulo 41"/>
          <p:cNvSpPr/>
          <p:nvPr/>
        </p:nvSpPr>
        <p:spPr>
          <a:xfrm>
            <a:off x="1181100" y="14303689"/>
            <a:ext cx="19131795" cy="303568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414045" y="18362292"/>
            <a:ext cx="18834558" cy="2811385"/>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lvl="0" algn="just">
              <a:spcBef>
                <a:spcPts val="0"/>
              </a:spcBef>
            </a:pPr>
            <a:r>
              <a:rPr lang="es-ES" sz="2800" dirty="0"/>
              <a:t>La concepción de un programa analítico de asignatura como parte del currículo optativo/electivo centrado en un aprendizaje autónomo y participativo que promueva una formación integral y de alta calidad científica, tecnológica y humanística es indispensable para enfrentar la educación del talento y proporcionar una labor educativa de excelencia desde la formación del profesional.</a:t>
            </a:r>
          </a:p>
          <a:p>
            <a:pPr lvl="0" algn="just">
              <a:spcBef>
                <a:spcPts val="0"/>
              </a:spcBef>
            </a:pPr>
            <a:r>
              <a:rPr lang="es-ES" sz="2800" dirty="0"/>
              <a:t>La pertinencia del programa analítico diseñado se materializó en los resultados del aprendizaje de los estudiantes. Prevaleció un proceso de retroalimentación,  lo que contribuyó al proceso de formación del profesional y a exigir niveles de compromiso cada vez más altos con tareas relacionadas con la creatividad,  la innovación y su práctica profesional.</a:t>
            </a:r>
          </a:p>
        </p:txBody>
      </p:sp>
      <p:sp>
        <p:nvSpPr>
          <p:cNvPr id="44" name="Rectángulo 43"/>
          <p:cNvSpPr/>
          <p:nvPr/>
        </p:nvSpPr>
        <p:spPr>
          <a:xfrm>
            <a:off x="1181100" y="18218386"/>
            <a:ext cx="19131795" cy="29552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414044" y="22495843"/>
            <a:ext cx="18771891" cy="3724152"/>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spcBef>
                <a:spcPts val="0"/>
              </a:spcBef>
            </a:pPr>
            <a:r>
              <a:rPr lang="es-ES" sz="2800" dirty="0"/>
              <a:t>Aroche, A., Palenzuela, M., y Hernández, D. (2020). Estimulación del desarrollo cultural personal sostenible para la educación del talento de estudiantes de Pedagogía-Psicología. </a:t>
            </a:r>
            <a:r>
              <a:rPr lang="es-ES" sz="2800" i="1" dirty="0"/>
              <a:t>Memorias. Congreso Internacional de la Educación Superior. Universidad 2020</a:t>
            </a:r>
            <a:r>
              <a:rPr lang="es-ES" sz="2800" dirty="0"/>
              <a:t>. La Habana: Ministerio de Educación Superior.</a:t>
            </a:r>
          </a:p>
          <a:p>
            <a:pPr algn="just">
              <a:spcBef>
                <a:spcPts val="0"/>
              </a:spcBef>
            </a:pPr>
            <a:r>
              <a:rPr lang="es-ES" sz="2800" dirty="0"/>
              <a:t>Castellanos, D. (2003). </a:t>
            </a:r>
            <a:r>
              <a:rPr lang="es-ES" sz="2800" i="1" dirty="0"/>
              <a:t>La determinación social del talento</a:t>
            </a:r>
            <a:r>
              <a:rPr lang="es-ES" sz="2800" dirty="0"/>
              <a:t>. En Colectivo de Autores        (2003) </a:t>
            </a:r>
            <a:r>
              <a:rPr lang="es-ES" sz="2800" i="1" dirty="0"/>
              <a:t>Inteligencia, creatividad y talento. Debate actual</a:t>
            </a:r>
            <a:r>
              <a:rPr lang="es-ES" sz="2800" dirty="0"/>
              <a:t>. Pueblo y Educación: La Habana.</a:t>
            </a:r>
          </a:p>
          <a:p>
            <a:pPr algn="just">
              <a:spcBef>
                <a:spcPts val="0"/>
              </a:spcBef>
            </a:pPr>
            <a:r>
              <a:rPr lang="es-ES" sz="2800" dirty="0"/>
              <a:t>Pérez, D. (2000). Estrategia psicopedagógica para la detección del talento en la universidad. </a:t>
            </a:r>
            <a:r>
              <a:rPr lang="es-ES" sz="2800" i="1" dirty="0"/>
              <a:t>Tesis de Maestría</a:t>
            </a:r>
            <a:r>
              <a:rPr lang="es-ES" sz="2800" dirty="0"/>
              <a:t>. Villa Clara: Universidad Central de Santa Clara.</a:t>
            </a:r>
          </a:p>
          <a:p>
            <a:pPr algn="just">
              <a:spcBef>
                <a:spcPts val="0"/>
              </a:spcBef>
            </a:pPr>
            <a:r>
              <a:rPr lang="es-ES" sz="2800" dirty="0"/>
              <a:t>Vela, J. (2007). </a:t>
            </a:r>
            <a:r>
              <a:rPr lang="es-ES" sz="2800" i="1" dirty="0"/>
              <a:t>Los retos de la nueva universidad cubana.</a:t>
            </a:r>
            <a:r>
              <a:rPr lang="es-ES" sz="2800" dirty="0"/>
              <a:t> Ciudad de La Habana: Ministerio de Educación Superior.</a:t>
            </a:r>
          </a:p>
          <a:p>
            <a:pPr algn="just">
              <a:spcBef>
                <a:spcPts val="0"/>
              </a:spcBef>
            </a:pPr>
            <a:r>
              <a:rPr lang="es-ES" sz="2800" dirty="0"/>
              <a:t>Vera, C., &amp; Vera, N. (2015). La estimulación del escolar con talento académico en la Educación Primaria. </a:t>
            </a:r>
            <a:r>
              <a:rPr lang="es-ES" sz="2800" i="1" dirty="0"/>
              <a:t>Varona</a:t>
            </a:r>
            <a:r>
              <a:rPr lang="es-ES" sz="2800" dirty="0"/>
              <a:t>(61), 1-11.</a:t>
            </a:r>
          </a:p>
          <a:p>
            <a:pPr algn="just">
              <a:spcBef>
                <a:spcPts val="0"/>
              </a:spcBef>
            </a:pPr>
            <a:endParaRPr lang="es-ES" sz="2800" dirty="0"/>
          </a:p>
          <a:p>
            <a:pPr lvl="0" algn="l">
              <a:spcBef>
                <a:spcPts val="0"/>
              </a:spcBef>
            </a:pPr>
            <a:endParaRPr lang="es-ES" sz="2800" dirty="0"/>
          </a:p>
        </p:txBody>
      </p:sp>
      <p:sp>
        <p:nvSpPr>
          <p:cNvPr id="46" name="Rectángulo 45"/>
          <p:cNvSpPr/>
          <p:nvPr/>
        </p:nvSpPr>
        <p:spPr>
          <a:xfrm>
            <a:off x="1181100" y="22386213"/>
            <a:ext cx="19131795" cy="38185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40934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7109208"/>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a:t>Al </a:t>
            </a:r>
            <a:r>
              <a:rPr lang="en-US" sz="2800" dirty="0" err="1"/>
              <a:t>colectivo</a:t>
            </a:r>
            <a:r>
              <a:rPr lang="en-US" sz="2800" dirty="0"/>
              <a:t> de la </a:t>
            </a:r>
            <a:r>
              <a:rPr lang="en-US" sz="2800" dirty="0" err="1"/>
              <a:t>Facultad</a:t>
            </a:r>
            <a:r>
              <a:rPr lang="en-US" sz="2800" dirty="0"/>
              <a:t> de </a:t>
            </a:r>
            <a:r>
              <a:rPr lang="en-US" sz="2800" dirty="0" err="1"/>
              <a:t>Ciencias</a:t>
            </a:r>
            <a:r>
              <a:rPr lang="en-US" sz="2800" dirty="0"/>
              <a:t> </a:t>
            </a:r>
            <a:r>
              <a:rPr lang="en-US" sz="2800" dirty="0" err="1"/>
              <a:t>Pedagógicas</a:t>
            </a:r>
            <a:r>
              <a:rPr lang="en-US" sz="2800" dirty="0"/>
              <a:t>, en especial, a mis </a:t>
            </a:r>
            <a:r>
              <a:rPr lang="en-US" sz="2800" dirty="0" err="1"/>
              <a:t>colegas</a:t>
            </a:r>
            <a:r>
              <a:rPr lang="en-US" sz="2800" dirty="0"/>
              <a:t> del </a:t>
            </a:r>
            <a:r>
              <a:rPr lang="en-US" sz="2800" dirty="0" err="1"/>
              <a:t>Departamento</a:t>
            </a:r>
            <a:r>
              <a:rPr lang="en-US" sz="2800" dirty="0"/>
              <a:t> de Educación Infantil</a:t>
            </a: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TotalTime>
  <Words>613</Words>
  <Application>Microsoft Office PowerPoint</Application>
  <PresentationFormat>Personalizado</PresentationFormat>
  <Paragraphs>20</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IX Taller Internacional sobre la Formación Universitaria de Profesionales de la Educación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Mairelys</cp:lastModifiedBy>
  <cp:revision>17</cp:revision>
  <dcterms:created xsi:type="dcterms:W3CDTF">2021-12-21T16:45:31Z</dcterms:created>
  <dcterms:modified xsi:type="dcterms:W3CDTF">2022-01-24T19:13:26Z</dcterms:modified>
</cp:coreProperties>
</file>