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33" d="100"/>
          <a:sy n="33" d="100"/>
        </p:scale>
        <p:origin x="1188" y="-4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1/22/2022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1/22/2022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1/22/2022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1/22/2022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1/22/2022</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n.unesco.org/"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n 5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6553" y="0"/>
            <a:ext cx="21503335" cy="34308733"/>
          </a:xfrm>
          <a:prstGeom prst="rect">
            <a:avLst/>
          </a:prstGeom>
        </p:spPr>
      </p:pic>
      <p:sp>
        <p:nvSpPr>
          <p:cNvPr id="2" name="Título 1"/>
          <p:cNvSpPr>
            <a:spLocks noGrp="1"/>
          </p:cNvSpPr>
          <p:nvPr>
            <p:ph type="ctrTitle"/>
          </p:nvPr>
        </p:nvSpPr>
        <p:spPr>
          <a:xfrm>
            <a:off x="1490242" y="4213144"/>
            <a:ext cx="19962782" cy="1042206"/>
          </a:xfrm>
        </p:spPr>
        <p:txBody>
          <a:bodyPr>
            <a:normAutofit fontScale="90000"/>
          </a:bodyPr>
          <a:lstStyle/>
          <a:p>
            <a:r>
              <a:rPr lang="es-ES" sz="6600" b="1" dirty="0">
                <a:solidFill>
                  <a:srgbClr val="002060"/>
                </a:solidFill>
              </a:rPr>
              <a:t>IX Taller Internacional sobre la Formación Universitaria de Profesionales de la Educación.</a:t>
            </a:r>
            <a:r>
              <a:rPr lang="en-US" sz="6600" b="1" dirty="0" smtClean="0">
                <a:solidFill>
                  <a:srgbClr val="002060"/>
                </a:solidFill>
              </a:rPr>
              <a:t>”</a:t>
            </a:r>
            <a:endParaRPr lang="en-US" sz="6600" b="1" dirty="0">
              <a:solidFill>
                <a:srgbClr val="002060"/>
              </a:solidFill>
            </a:endParaRPr>
          </a:p>
        </p:txBody>
      </p:sp>
      <p:sp>
        <p:nvSpPr>
          <p:cNvPr id="3" name="Subtítulo 2"/>
          <p:cNvSpPr>
            <a:spLocks noGrp="1"/>
          </p:cNvSpPr>
          <p:nvPr>
            <p:ph type="subTitle" idx="1"/>
          </p:nvPr>
        </p:nvSpPr>
        <p:spPr>
          <a:xfrm>
            <a:off x="676776" y="8527517"/>
            <a:ext cx="20547541" cy="2764279"/>
          </a:xfrm>
        </p:spPr>
        <p:txBody>
          <a:bodyPr>
            <a:normAutofit/>
          </a:bodyPr>
          <a:lstStyle/>
          <a:p>
            <a:pPr algn="just"/>
            <a:r>
              <a:rPr lang="es-CU" sz="2800" dirty="0"/>
              <a:t>La educación agropecuaria como dimensión de la Educación Ambiental para el Desarrollo Sostenible, constituye un desafío para el sistema educacional cubano y en particular para la universidad como institución encargada de concebir y proyectar nuevas concepciones en torno al desarrollo social y específicamente a los profesores de la Facultad de Educación por su naturaleza y esencia de educadores, formadores de formadores. Es propósito del presente trabajo proponer un sistema de talleres para la preparación de los profesores de la carrera Licenciatura en Educación. Geografía, para que contribuyan al desarrollo de la educación agropecuaria integrada a la educación geográfica y ambiental en la formación de pregrado de los estudiantes</a:t>
            </a:r>
          </a:p>
        </p:txBody>
      </p:sp>
      <p:sp>
        <p:nvSpPr>
          <p:cNvPr id="28" name="Título 1"/>
          <p:cNvSpPr txBox="1">
            <a:spLocks/>
          </p:cNvSpPr>
          <p:nvPr/>
        </p:nvSpPr>
        <p:spPr>
          <a:xfrm>
            <a:off x="1019294" y="5210464"/>
            <a:ext cx="19636119" cy="1114206"/>
          </a:xfrm>
          <a:prstGeom prst="rect">
            <a:avLst/>
          </a:prstGeom>
        </p:spPr>
        <p:txBody>
          <a:bodyPr vert="horz" lIns="91440" tIns="45720" rIns="91440" bIns="45720" rtlCol="0" anchor="b">
            <a:normAutofit fontScale="92500" lnSpcReduction="20000"/>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r>
              <a:rPr lang="es-ES" sz="4800" dirty="0">
                <a:solidFill>
                  <a:srgbClr val="002060"/>
                </a:solidFill>
              </a:rPr>
              <a:t>TALLERES PARA CONTRIBUIR A LA EDUCACIÓN AGROPECUARIA EN LA FORMACIÓN DEL LICENCIADO EN EDUCACIÓN. GEOGRAFÍA.</a:t>
            </a:r>
            <a:endParaRPr lang="en-US" sz="4800" dirty="0">
              <a:solidFill>
                <a:srgbClr val="002060"/>
              </a:solidFill>
            </a:endParaRPr>
          </a:p>
        </p:txBody>
      </p:sp>
      <p:sp>
        <p:nvSpPr>
          <p:cNvPr id="29" name="Text Placeholder 37">
            <a:extLst>
              <a:ext uri="{FF2B5EF4-FFF2-40B4-BE49-F238E27FC236}">
                <a16:creationId xmlns="" xmlns:a16="http://schemas.microsoft.com/office/drawing/2014/main" id="{0F56D88A-4B12-0F47-8D8A-2F1828CAE02A}"/>
              </a:ext>
            </a:extLst>
          </p:cNvPr>
          <p:cNvSpPr txBox="1">
            <a:spLocks/>
          </p:cNvSpPr>
          <p:nvPr/>
        </p:nvSpPr>
        <p:spPr>
          <a:xfrm>
            <a:off x="1124488" y="6365126"/>
            <a:ext cx="19636119" cy="864623"/>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ctr">
              <a:buNone/>
            </a:pPr>
            <a:r>
              <a:rPr lang="en-US" sz="5400" dirty="0" smtClean="0">
                <a:solidFill>
                  <a:srgbClr val="002060"/>
                </a:solidFill>
              </a:rPr>
              <a:t>M. Sc. Marlene Rodríguez </a:t>
            </a:r>
            <a:r>
              <a:rPr lang="en-US" sz="5400" dirty="0" err="1" smtClean="0">
                <a:solidFill>
                  <a:srgbClr val="002060"/>
                </a:solidFill>
              </a:rPr>
              <a:t>Macías</a:t>
            </a:r>
            <a:r>
              <a:rPr lang="en-US" sz="5400" dirty="0" smtClean="0">
                <a:solidFill>
                  <a:srgbClr val="002060"/>
                </a:solidFill>
              </a:rPr>
              <a:t>, Dr. C. Wilfredo Ricardo Mesa Ortega, M. Sc. Melba López Sánchez,  </a:t>
            </a:r>
            <a:r>
              <a:rPr lang="en-US" sz="5400" dirty="0">
                <a:solidFill>
                  <a:srgbClr val="002060"/>
                </a:solidFill>
              </a:rPr>
              <a:t>Universidad de Matanzas, Cuba </a:t>
            </a:r>
          </a:p>
        </p:txBody>
      </p:sp>
      <p:sp>
        <p:nvSpPr>
          <p:cNvPr id="38" name="Text Placeholder 28">
            <a:extLst>
              <a:ext uri="{FF2B5EF4-FFF2-40B4-BE49-F238E27FC236}">
                <a16:creationId xmlns="" xmlns:a16="http://schemas.microsoft.com/office/drawing/2014/main" id="{FCB797DF-A438-244B-B34C-CCF348A4370E}"/>
              </a:ext>
            </a:extLst>
          </p:cNvPr>
          <p:cNvSpPr txBox="1">
            <a:spLocks/>
          </p:cNvSpPr>
          <p:nvPr/>
        </p:nvSpPr>
        <p:spPr>
          <a:xfrm>
            <a:off x="5868708" y="19011374"/>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4. </a:t>
            </a:r>
            <a:r>
              <a:rPr lang="en-US" b="1" dirty="0">
                <a:solidFill>
                  <a:srgbClr val="002060"/>
                </a:solidFill>
              </a:rPr>
              <a:t>REFERENCIAS </a:t>
            </a:r>
            <a:r>
              <a:rPr lang="en-US" b="1" dirty="0" smtClean="0">
                <a:solidFill>
                  <a:srgbClr val="002060"/>
                </a:solidFill>
              </a:rPr>
              <a:t>BIBLIOGRÁFICAS (selección)</a:t>
            </a:r>
            <a:endParaRPr lang="en-US" b="1" dirty="0">
              <a:solidFill>
                <a:srgbClr val="002060"/>
              </a:solidFill>
            </a:endParaRPr>
          </a:p>
        </p:txBody>
      </p:sp>
      <p:sp>
        <p:nvSpPr>
          <p:cNvPr id="40" name="Rectángulo 39"/>
          <p:cNvSpPr/>
          <p:nvPr/>
        </p:nvSpPr>
        <p:spPr>
          <a:xfrm>
            <a:off x="676776" y="8472690"/>
            <a:ext cx="20477747" cy="245308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ángulo 41"/>
          <p:cNvSpPr/>
          <p:nvPr/>
        </p:nvSpPr>
        <p:spPr>
          <a:xfrm>
            <a:off x="676776" y="11635738"/>
            <a:ext cx="20477746" cy="46757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881313" y="17098637"/>
            <a:ext cx="20068672" cy="2922188"/>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r>
              <a:rPr lang="es-ES" sz="3200" dirty="0"/>
              <a:t>El sistema de talleres metodológicos ejemplifica cómo desarrollar la preparación metodológica de los profesores de la carrera Geografía, tomando como base la reflexión y el debate lo que permite desarrollar en ellos conocimientos, habilidades, al incorporar de manera sistémica, holística y gradual teoría y práctica para la incorporación de la educación agropecuaria integrada a la educación geográfica y ambiental en la formación pedagógica de los estudiantes. </a:t>
            </a:r>
            <a:endParaRPr lang="en-US" sz="3200" dirty="0"/>
          </a:p>
        </p:txBody>
      </p:sp>
      <p:sp>
        <p:nvSpPr>
          <p:cNvPr id="44" name="Rectángulo 43"/>
          <p:cNvSpPr/>
          <p:nvPr/>
        </p:nvSpPr>
        <p:spPr>
          <a:xfrm>
            <a:off x="721896" y="16878080"/>
            <a:ext cx="20477746" cy="21896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a:spLocks/>
          </p:cNvSpPr>
          <p:nvPr/>
        </p:nvSpPr>
        <p:spPr>
          <a:xfrm>
            <a:off x="1646990" y="22697193"/>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endParaRPr lang="en-US" sz="3200" dirty="0"/>
          </a:p>
        </p:txBody>
      </p:sp>
      <p:sp>
        <p:nvSpPr>
          <p:cNvPr id="46" name="Rectángulo 45"/>
          <p:cNvSpPr/>
          <p:nvPr/>
        </p:nvSpPr>
        <p:spPr>
          <a:xfrm>
            <a:off x="746572" y="19832893"/>
            <a:ext cx="20477746" cy="675930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 xmlns:a16="http://schemas.microsoft.com/office/drawing/2014/main" id="{FCB797DF-A438-244B-B34C-CCF348A4370E}"/>
              </a:ext>
            </a:extLst>
          </p:cNvPr>
          <p:cNvSpPr txBox="1">
            <a:spLocks/>
          </p:cNvSpPr>
          <p:nvPr/>
        </p:nvSpPr>
        <p:spPr>
          <a:xfrm>
            <a:off x="5895607" y="16119006"/>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0" name="Text Placeholder 28">
            <a:extLst>
              <a:ext uri="{FF2B5EF4-FFF2-40B4-BE49-F238E27FC236}">
                <a16:creationId xmlns="" xmlns:a16="http://schemas.microsoft.com/office/drawing/2014/main" id="{FCB797DF-A438-244B-B34C-CCF348A4370E}"/>
              </a:ext>
            </a:extLst>
          </p:cNvPr>
          <p:cNvSpPr txBox="1">
            <a:spLocks/>
          </p:cNvSpPr>
          <p:nvPr/>
        </p:nvSpPr>
        <p:spPr>
          <a:xfrm>
            <a:off x="5790417" y="10889143"/>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2" name="Text Placeholder 28">
            <a:extLst>
              <a:ext uri="{FF2B5EF4-FFF2-40B4-BE49-F238E27FC236}">
                <a16:creationId xmlns="" xmlns:a16="http://schemas.microsoft.com/office/drawing/2014/main" id="{FCB797DF-A438-244B-B34C-CCF348A4370E}"/>
              </a:ext>
            </a:extLst>
          </p:cNvPr>
          <p:cNvSpPr txBox="1">
            <a:spLocks/>
          </p:cNvSpPr>
          <p:nvPr/>
        </p:nvSpPr>
        <p:spPr>
          <a:xfrm>
            <a:off x="5514780" y="7705058"/>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a:t>
            </a:r>
            <a:r>
              <a:rPr lang="en-US" b="1" dirty="0" smtClean="0">
                <a:solidFill>
                  <a:srgbClr val="002060"/>
                </a:solidFill>
              </a:rPr>
              <a:t>INTRODUCCION </a:t>
            </a:r>
            <a:r>
              <a:rPr lang="en-US" b="1" dirty="0">
                <a:solidFill>
                  <a:srgbClr val="002060"/>
                </a:solidFill>
              </a:rPr>
              <a:t>(OBJETIVOS)</a:t>
            </a:r>
          </a:p>
        </p:txBody>
      </p:sp>
      <p:sp>
        <p:nvSpPr>
          <p:cNvPr id="4" name="Rectángulo 3"/>
          <p:cNvSpPr/>
          <p:nvPr/>
        </p:nvSpPr>
        <p:spPr>
          <a:xfrm>
            <a:off x="908084" y="20046550"/>
            <a:ext cx="20237116" cy="6986528"/>
          </a:xfrm>
          <a:prstGeom prst="rect">
            <a:avLst/>
          </a:prstGeom>
        </p:spPr>
        <p:txBody>
          <a:bodyPr wrap="square">
            <a:spAutoFit/>
          </a:bodyPr>
          <a:lstStyle/>
          <a:p>
            <a:pPr marL="985838" indent="-985838" algn="just"/>
            <a:r>
              <a:rPr lang="es-ES" sz="3200" dirty="0"/>
              <a:t>Castro, F. (1995). Conclusiones de la clausura del X Foro de Ciencia y Técnica, Palacio de las Convenciones. La Habana. Cuba.</a:t>
            </a:r>
          </a:p>
          <a:p>
            <a:pPr marL="985838" indent="-985838" algn="just"/>
            <a:r>
              <a:rPr lang="es-ES" sz="3200" dirty="0"/>
              <a:t>Cuba. Consejo de Estado. (</a:t>
            </a:r>
            <a:r>
              <a:rPr lang="es-ES" sz="3200" dirty="0" smtClean="0"/>
              <a:t>2016). </a:t>
            </a:r>
            <a:r>
              <a:rPr lang="es-ES" sz="3200" dirty="0"/>
              <a:t>Conceptualización del Modelo Social y Económico cubano de Desarrollo Socialista. La Habana, Cuba: Editora Política. </a:t>
            </a:r>
          </a:p>
          <a:p>
            <a:pPr marL="985838" indent="-985838" algn="just"/>
            <a:r>
              <a:rPr lang="es-ES" sz="3200" dirty="0"/>
              <a:t>Cuba. Consejo de Estado. (Ed) (2019). Informe Nacional sobre la Implementación de la Agenda 2030. Cuba. </a:t>
            </a:r>
            <a:endParaRPr lang="es-ES" sz="3200" dirty="0" smtClean="0"/>
          </a:p>
          <a:p>
            <a:pPr marL="985838" indent="-985838" algn="just"/>
            <a:r>
              <a:rPr lang="es-ES" sz="3200" dirty="0" err="1"/>
              <a:t>Graziano</a:t>
            </a:r>
            <a:r>
              <a:rPr lang="es-ES" sz="3200" dirty="0"/>
              <a:t>, J. (2012). Hacia el futuro que queremos. Erradicación del hambre y transición a sistemas agrícolas y alimentarios sostenibles. FAO.</a:t>
            </a:r>
          </a:p>
          <a:p>
            <a:pPr marL="985838" indent="-985838" algn="just"/>
            <a:r>
              <a:rPr lang="es-ES" sz="3200" dirty="0"/>
              <a:t>Mateo, J. (2002). El mundo en el siglo </a:t>
            </a:r>
            <a:r>
              <a:rPr lang="es-ES" sz="3200" dirty="0" smtClean="0"/>
              <a:t>XXI </a:t>
            </a:r>
            <a:r>
              <a:rPr lang="es-ES" sz="3200" dirty="0"/>
              <a:t>y los desafíos para la Geografía.</a:t>
            </a:r>
          </a:p>
          <a:p>
            <a:pPr marL="985838" indent="-985838" algn="just"/>
            <a:r>
              <a:rPr lang="es-ES" sz="3200" dirty="0"/>
              <a:t>Mesa, W. (2015). Cultura ambiental con enfoque sostenible y preparación profesional pedagógica para educarla desde la escuela. Informe final de proyecto de investigación. Universidad de Matanzas. En soporte digital. Matanzas</a:t>
            </a:r>
            <a:r>
              <a:rPr lang="es-ES" sz="3200" dirty="0" smtClean="0"/>
              <a:t>.</a:t>
            </a:r>
          </a:p>
          <a:p>
            <a:pPr marL="985838" indent="-985838" algn="just"/>
            <a:r>
              <a:rPr lang="es-ES" sz="3200" dirty="0"/>
              <a:t>Rodríguez-Macías, M., Mesa-Ortega, W., &amp; López-Sánchez, M. (2021). Sugerencias para el desarrollo de la educación agropecuaria en la formación del Licenciado en Educación. ROCA. Vol. 17, (Núm. 2), 338-354</a:t>
            </a:r>
            <a:r>
              <a:rPr lang="es-ES" sz="3200" dirty="0" smtClean="0"/>
              <a:t>.</a:t>
            </a:r>
          </a:p>
          <a:p>
            <a:pPr marL="985838" indent="-985838" algn="just"/>
            <a:r>
              <a:rPr lang="es-ES" sz="3200" dirty="0"/>
              <a:t>Unesco (Ed) (2021). Declaración de Berlín sobre la Educación para el Desarrollo Sostenible. Unesco. </a:t>
            </a:r>
            <a:r>
              <a:rPr lang="es-ES" sz="3200" dirty="0">
                <a:hlinkClick r:id="rId3"/>
              </a:rPr>
              <a:t>https://</a:t>
            </a:r>
            <a:r>
              <a:rPr lang="es-ES" sz="3200" dirty="0" smtClean="0">
                <a:hlinkClick r:id="rId3"/>
              </a:rPr>
              <a:t>en.unesco.org</a:t>
            </a:r>
            <a:endParaRPr lang="es-ES" sz="3200" dirty="0" smtClean="0"/>
          </a:p>
          <a:p>
            <a:pPr marL="985838" indent="-985838" algn="just"/>
            <a:endParaRPr lang="es-ES" sz="3200" dirty="0"/>
          </a:p>
        </p:txBody>
      </p:sp>
      <p:sp>
        <p:nvSpPr>
          <p:cNvPr id="20" name="Text Placeholder 28">
            <a:extLst>
              <a:ext uri="{FF2B5EF4-FFF2-40B4-BE49-F238E27FC236}">
                <a16:creationId xmlns="" xmlns:a16="http://schemas.microsoft.com/office/drawing/2014/main" id="{FCB797DF-A438-244B-B34C-CCF348A4370E}"/>
              </a:ext>
            </a:extLst>
          </p:cNvPr>
          <p:cNvSpPr txBox="1">
            <a:spLocks/>
          </p:cNvSpPr>
          <p:nvPr/>
        </p:nvSpPr>
        <p:spPr>
          <a:xfrm>
            <a:off x="11105760" y="28143914"/>
            <a:ext cx="10093882" cy="56603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b="1" dirty="0" smtClean="0">
                <a:solidFill>
                  <a:srgbClr val="002060"/>
                </a:solidFill>
              </a:rPr>
              <a:t>AGRADECIMIENTOS</a:t>
            </a:r>
            <a:endParaRPr lang="en-US" b="1" dirty="0">
              <a:solidFill>
                <a:srgbClr val="002060"/>
              </a:solidFill>
            </a:endParaRPr>
          </a:p>
        </p:txBody>
      </p:sp>
      <p:sp>
        <p:nvSpPr>
          <p:cNvPr id="21" name="Subtítulo 2"/>
          <p:cNvSpPr txBox="1">
            <a:spLocks/>
          </p:cNvSpPr>
          <p:nvPr/>
        </p:nvSpPr>
        <p:spPr>
          <a:xfrm>
            <a:off x="2155913" y="28764068"/>
            <a:ext cx="19131795" cy="854419"/>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r"/>
            <a:r>
              <a:rPr lang="es-ES" sz="3200" dirty="0"/>
              <a:t>Un agradecimiento a los docentes de la Licenciatura en Educación Geografía de la Universidad de Matanzas, por el apoyo en los resultados parciales de la investigación que se presentan en el marco del evento</a:t>
            </a:r>
            <a:r>
              <a:rPr lang="es-ES" sz="3200" dirty="0" smtClean="0"/>
              <a:t>.</a:t>
            </a:r>
            <a:r>
              <a:rPr lang="es-PA" sz="3200" dirty="0" smtClean="0"/>
              <a:t> </a:t>
            </a:r>
            <a:endParaRPr lang="es-PA" sz="3200" dirty="0"/>
          </a:p>
        </p:txBody>
      </p:sp>
      <p:pic>
        <p:nvPicPr>
          <p:cNvPr id="22" name="Imagen 21">
            <a:extLst>
              <a:ext uri="{FF2B5EF4-FFF2-40B4-BE49-F238E27FC236}">
                <a16:creationId xmlns="" xmlns:a16="http://schemas.microsoft.com/office/drawing/2014/main" id="{727DCEBE-8F96-4A9C-B0AA-DA3DD394BFA3}"/>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45881" t="12869" r="47143" b="8282"/>
          <a:stretch/>
        </p:blipFill>
        <p:spPr>
          <a:xfrm>
            <a:off x="7776273" y="14104836"/>
            <a:ext cx="120071" cy="2031326"/>
          </a:xfrm>
          <a:prstGeom prst="rect">
            <a:avLst/>
          </a:prstGeom>
        </p:spPr>
      </p:pic>
      <p:sp>
        <p:nvSpPr>
          <p:cNvPr id="23" name="35 Rectángulo"/>
          <p:cNvSpPr/>
          <p:nvPr/>
        </p:nvSpPr>
        <p:spPr>
          <a:xfrm>
            <a:off x="7567077" y="11692204"/>
            <a:ext cx="6540552" cy="495433"/>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b="1" dirty="0" smtClean="0"/>
              <a:t>Sistema de Talleres Metodológicos</a:t>
            </a:r>
            <a:endParaRPr lang="es-ES" sz="3200" b="1" dirty="0"/>
          </a:p>
        </p:txBody>
      </p:sp>
      <p:sp>
        <p:nvSpPr>
          <p:cNvPr id="24" name="36 Rectángulo"/>
          <p:cNvSpPr/>
          <p:nvPr/>
        </p:nvSpPr>
        <p:spPr>
          <a:xfrm>
            <a:off x="1463394" y="12611227"/>
            <a:ext cx="1895445" cy="67771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800" b="1" dirty="0" smtClean="0"/>
              <a:t>Objetivo</a:t>
            </a:r>
            <a:endParaRPr lang="es-ES" sz="2800" b="1" dirty="0"/>
          </a:p>
        </p:txBody>
      </p:sp>
      <p:sp>
        <p:nvSpPr>
          <p:cNvPr id="25" name="37 Rectángulo"/>
          <p:cNvSpPr/>
          <p:nvPr/>
        </p:nvSpPr>
        <p:spPr>
          <a:xfrm>
            <a:off x="4123236" y="12365110"/>
            <a:ext cx="15500955" cy="105956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800" b="1" dirty="0" smtClean="0"/>
              <a:t>Contribuir a la preparación de los </a:t>
            </a:r>
            <a:r>
              <a:rPr lang="es-ES" sz="2800" b="1" dirty="0" smtClean="0"/>
              <a:t>profesores de geografía para </a:t>
            </a:r>
            <a:r>
              <a:rPr lang="es-ES" sz="2800" b="1" dirty="0" smtClean="0"/>
              <a:t>desarrollar la educación agropecuaria integrada a la educación geográfica y ambiental en la formación  de los estudiantes.</a:t>
            </a:r>
            <a:endParaRPr lang="es-ES" sz="2800" b="1" dirty="0"/>
          </a:p>
        </p:txBody>
      </p:sp>
      <p:sp>
        <p:nvSpPr>
          <p:cNvPr id="26" name="38 Cinta perforada"/>
          <p:cNvSpPr/>
          <p:nvPr/>
        </p:nvSpPr>
        <p:spPr>
          <a:xfrm>
            <a:off x="4123235" y="14022229"/>
            <a:ext cx="1908765" cy="909622"/>
          </a:xfrm>
          <a:prstGeom prst="flowChartPunchedTape">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800" b="1" dirty="0" smtClean="0"/>
              <a:t>10 Talleres</a:t>
            </a:r>
            <a:endParaRPr lang="es-ES" sz="2800" b="1" dirty="0"/>
          </a:p>
        </p:txBody>
      </p:sp>
      <p:sp>
        <p:nvSpPr>
          <p:cNvPr id="30" name="40 Rectángulo"/>
          <p:cNvSpPr/>
          <p:nvPr/>
        </p:nvSpPr>
        <p:spPr>
          <a:xfrm>
            <a:off x="7762988" y="13602143"/>
            <a:ext cx="7326922" cy="2436412"/>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2800" b="1" dirty="0" smtClean="0"/>
              <a:t>Estructura</a:t>
            </a:r>
          </a:p>
          <a:p>
            <a:pPr algn="just">
              <a:buFont typeface="Wingdings" pitchFamily="2" charset="2"/>
              <a:buChar char="Ø"/>
            </a:pPr>
            <a:r>
              <a:rPr lang="es-ES" sz="2800" b="1" dirty="0" smtClean="0"/>
              <a:t>Tema</a:t>
            </a:r>
          </a:p>
          <a:p>
            <a:pPr algn="just">
              <a:buFont typeface="Wingdings" pitchFamily="2" charset="2"/>
              <a:buChar char="Ø"/>
            </a:pPr>
            <a:r>
              <a:rPr lang="es-ES" sz="2800" b="1" dirty="0" smtClean="0"/>
              <a:t>Objetivo</a:t>
            </a:r>
          </a:p>
          <a:p>
            <a:pPr algn="just">
              <a:buFont typeface="Wingdings" pitchFamily="2" charset="2"/>
              <a:buChar char="Ø"/>
            </a:pPr>
            <a:r>
              <a:rPr lang="es-ES" sz="2800" b="1" dirty="0" smtClean="0"/>
              <a:t>Materiales para el trabajo</a:t>
            </a:r>
          </a:p>
          <a:p>
            <a:pPr algn="just">
              <a:buFont typeface="Wingdings" pitchFamily="2" charset="2"/>
              <a:buChar char="Ø"/>
            </a:pPr>
            <a:r>
              <a:rPr lang="es-ES" sz="2800" b="1" dirty="0" smtClean="0"/>
              <a:t>Orientaciones metodológicas</a:t>
            </a:r>
          </a:p>
          <a:p>
            <a:pPr algn="just">
              <a:buFont typeface="Wingdings" pitchFamily="2" charset="2"/>
              <a:buChar char="Ø"/>
            </a:pPr>
            <a:r>
              <a:rPr lang="es-ES" sz="2800" b="1" dirty="0" smtClean="0"/>
              <a:t>Evaluación</a:t>
            </a:r>
          </a:p>
        </p:txBody>
      </p:sp>
      <p:sp>
        <p:nvSpPr>
          <p:cNvPr id="31" name="41 Flecha curvada hacia la derecha"/>
          <p:cNvSpPr/>
          <p:nvPr/>
        </p:nvSpPr>
        <p:spPr>
          <a:xfrm>
            <a:off x="1197326" y="12003230"/>
            <a:ext cx="731520" cy="401955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2800">
              <a:solidFill>
                <a:schemeClr val="tx1"/>
              </a:solidFill>
            </a:endParaRPr>
          </a:p>
        </p:txBody>
      </p:sp>
      <p:sp>
        <p:nvSpPr>
          <p:cNvPr id="32" name="44 Flecha derecha"/>
          <p:cNvSpPr/>
          <p:nvPr/>
        </p:nvSpPr>
        <p:spPr>
          <a:xfrm rot="5400000">
            <a:off x="10371221" y="12138525"/>
            <a:ext cx="381000" cy="304800"/>
          </a:xfrm>
          <a:prstGeom prst="rightArrow">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3" name="45 Flecha curvada hacia arriba"/>
          <p:cNvSpPr/>
          <p:nvPr/>
        </p:nvSpPr>
        <p:spPr>
          <a:xfrm rot="5400000">
            <a:off x="3129695" y="13731480"/>
            <a:ext cx="928116" cy="609600"/>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2800" dirty="0">
              <a:solidFill>
                <a:schemeClr val="tx1"/>
              </a:solidFill>
            </a:endParaRPr>
          </a:p>
        </p:txBody>
      </p:sp>
      <p:sp>
        <p:nvSpPr>
          <p:cNvPr id="34" name="47 Flecha derecha"/>
          <p:cNvSpPr/>
          <p:nvPr/>
        </p:nvSpPr>
        <p:spPr>
          <a:xfrm>
            <a:off x="6481364" y="14189857"/>
            <a:ext cx="627408" cy="400050"/>
          </a:xfrm>
          <a:prstGeom prst="rightArrow">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2800"/>
          </a:p>
        </p:txBody>
      </p:sp>
      <p:sp>
        <p:nvSpPr>
          <p:cNvPr id="35" name="42 Flecha curvada hacia la derecha"/>
          <p:cNvSpPr/>
          <p:nvPr/>
        </p:nvSpPr>
        <p:spPr>
          <a:xfrm rot="10800000">
            <a:off x="19812651" y="11859074"/>
            <a:ext cx="674370" cy="42291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2800">
              <a:solidFill>
                <a:schemeClr val="tx1"/>
              </a:solidFill>
            </a:endParaRPr>
          </a:p>
        </p:txBody>
      </p:sp>
      <p:sp>
        <p:nvSpPr>
          <p:cNvPr id="37" name="47 Flecha derecha"/>
          <p:cNvSpPr/>
          <p:nvPr/>
        </p:nvSpPr>
        <p:spPr>
          <a:xfrm>
            <a:off x="3451008" y="12789579"/>
            <a:ext cx="627408" cy="400050"/>
          </a:xfrm>
          <a:prstGeom prst="rightArrow">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2800"/>
          </a:p>
        </p:txBody>
      </p:sp>
    </p:spTree>
    <p:extLst>
      <p:ext uri="{BB962C8B-B14F-4D97-AF65-F5344CB8AC3E}">
        <p14:creationId xmlns:p14="http://schemas.microsoft.com/office/powerpoint/2010/main" val="655785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301</TotalTime>
  <Words>581</Words>
  <Application>Microsoft Office PowerPoint</Application>
  <PresentationFormat>Personalizado</PresentationFormat>
  <Paragraphs>29</Paragraphs>
  <Slides>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vt:i4>
      </vt:variant>
    </vt:vector>
  </HeadingPairs>
  <TitlesOfParts>
    <vt:vector size="6" baseType="lpstr">
      <vt:lpstr>Arial</vt:lpstr>
      <vt:lpstr>Calibri</vt:lpstr>
      <vt:lpstr>Calibri Light</vt:lpstr>
      <vt:lpstr>Wingdings</vt:lpstr>
      <vt:lpstr>Tema de Office</vt:lpstr>
      <vt:lpstr>IX Taller Internacional sobre la Formación Universitaria de Profesionales de la Educación.”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marlene.rodriguez</cp:lastModifiedBy>
  <cp:revision>36</cp:revision>
  <dcterms:created xsi:type="dcterms:W3CDTF">2021-12-21T16:45:31Z</dcterms:created>
  <dcterms:modified xsi:type="dcterms:W3CDTF">2022-01-22T16:52:50Z</dcterms:modified>
</cp:coreProperties>
</file>