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7" r:id="rId1"/>
  </p:sldMasterIdLst>
  <p:sldIdLst>
    <p:sldId id="256" r:id="rId2"/>
    <p:sldId id="345" r:id="rId3"/>
    <p:sldId id="314" r:id="rId4"/>
    <p:sldId id="316" r:id="rId5"/>
    <p:sldId id="261" r:id="rId6"/>
    <p:sldId id="355" r:id="rId7"/>
    <p:sldId id="310" r:id="rId8"/>
    <p:sldId id="311" r:id="rId9"/>
    <p:sldId id="356" r:id="rId10"/>
    <p:sldId id="295" r:id="rId11"/>
    <p:sldId id="300" r:id="rId12"/>
    <p:sldId id="330" r:id="rId13"/>
    <p:sldId id="321" r:id="rId14"/>
    <p:sldId id="299" r:id="rId15"/>
    <p:sldId id="340" r:id="rId16"/>
    <p:sldId id="341" r:id="rId17"/>
    <p:sldId id="342" r:id="rId18"/>
    <p:sldId id="343" r:id="rId19"/>
    <p:sldId id="344" r:id="rId20"/>
    <p:sldId id="357" r:id="rId21"/>
    <p:sldId id="301" r:id="rId22"/>
    <p:sldId id="308" r:id="rId23"/>
    <p:sldId id="303" r:id="rId24"/>
    <p:sldId id="309" r:id="rId25"/>
    <p:sldId id="305" r:id="rId2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de Windows" initials="UdW" lastIdx="0" clrIdx="0">
    <p:extLst>
      <p:ext uri="{19B8F6BF-5375-455C-9EA6-DF929625EA0E}">
        <p15:presenceInfo xmlns:p15="http://schemas.microsoft.com/office/powerpoint/2012/main" userId="Usuario de Window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27B749"/>
    <a:srgbClr val="7DB392"/>
    <a:srgbClr val="8B7BD1"/>
    <a:srgbClr val="EEB142"/>
    <a:srgbClr val="53AD62"/>
    <a:srgbClr val="9D78B8"/>
    <a:srgbClr val="9E79B9"/>
    <a:srgbClr val="5269DE"/>
    <a:srgbClr val="69C7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89048" autoAdjust="0"/>
  </p:normalViewPr>
  <p:slideViewPr>
    <p:cSldViewPr snapToGrid="0">
      <p:cViewPr varScale="1">
        <p:scale>
          <a:sx n="65" d="100"/>
          <a:sy n="65" d="100"/>
        </p:scale>
        <p:origin x="94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800C6C-B6A7-4E14-8B30-390F95301B90}" type="doc">
      <dgm:prSet loTypeId="urn:microsoft.com/office/officeart/2005/8/layout/venn2" loCatId="relationship" qsTypeId="urn:microsoft.com/office/officeart/2005/8/quickstyle/simple1" qsCatId="simple" csTypeId="urn:microsoft.com/office/officeart/2005/8/colors/accent6_2" csCatId="accent6" phldr="1"/>
      <dgm:spPr/>
      <dgm:t>
        <a:bodyPr/>
        <a:lstStyle/>
        <a:p>
          <a:endParaRPr lang="es-ES"/>
        </a:p>
      </dgm:t>
    </dgm:pt>
    <dgm:pt modelId="{1027146E-F17A-4251-8D7C-AF336B3507E9}">
      <dgm:prSet phldrT="[Texto]" custT="1"/>
      <dgm:spPr>
        <a:solidFill>
          <a:schemeClr val="accent2">
            <a:lumMod val="75000"/>
          </a:schemeClr>
        </a:solidFill>
        <a:ln w="19050">
          <a:solidFill>
            <a:schemeClr val="tx1"/>
          </a:solidFill>
        </a:ln>
      </dgm:spPr>
      <dgm:t>
        <a:bodyPr/>
        <a:lstStyle/>
        <a:p>
          <a:endParaRPr lang="es-ES" sz="2800" b="1" dirty="0">
            <a:latin typeface="Arial" panose="020B0604020202020204" pitchFamily="34" charset="0"/>
            <a:cs typeface="Arial" panose="020B0604020202020204" pitchFamily="34" charset="0"/>
          </a:endParaRPr>
        </a:p>
      </dgm:t>
    </dgm:pt>
    <dgm:pt modelId="{DEF332B8-ED57-4049-9198-5F3324FC4E67}" type="parTrans" cxnId="{D3CE25A0-BA10-4D5C-A1D7-25724D31B0FE}">
      <dgm:prSet/>
      <dgm:spPr/>
      <dgm:t>
        <a:bodyPr/>
        <a:lstStyle/>
        <a:p>
          <a:endParaRPr lang="es-ES"/>
        </a:p>
      </dgm:t>
    </dgm:pt>
    <dgm:pt modelId="{95577230-D746-4FC6-AE11-2B58F959E443}" type="sibTrans" cxnId="{D3CE25A0-BA10-4D5C-A1D7-25724D31B0FE}">
      <dgm:prSet/>
      <dgm:spPr/>
      <dgm:t>
        <a:bodyPr/>
        <a:lstStyle/>
        <a:p>
          <a:endParaRPr lang="es-ES"/>
        </a:p>
      </dgm:t>
    </dgm:pt>
    <dgm:pt modelId="{D6B33252-867E-49D5-B803-8F14A69CFFBD}">
      <dgm:prSet phldrT="[Texto]" custT="1"/>
      <dgm:spPr>
        <a:ln w="76200">
          <a:solidFill>
            <a:schemeClr val="tx1"/>
          </a:solidFill>
        </a:ln>
      </dgm:spPr>
      <dgm:t>
        <a:bodyPr/>
        <a:lstStyle/>
        <a:p>
          <a:pPr algn="ctr"/>
          <a:endParaRPr lang="es-ES" sz="2800" b="1" dirty="0">
            <a:latin typeface="Arial" panose="020B0604020202020204" pitchFamily="34" charset="0"/>
            <a:cs typeface="Arial" panose="020B0604020202020204" pitchFamily="34" charset="0"/>
          </a:endParaRPr>
        </a:p>
      </dgm:t>
    </dgm:pt>
    <dgm:pt modelId="{C6979B4F-D0DB-414F-87AF-0DB16D168642}" type="sibTrans" cxnId="{25ADB0A8-F821-4D17-AF8F-81CA4047484A}">
      <dgm:prSet/>
      <dgm:spPr/>
      <dgm:t>
        <a:bodyPr/>
        <a:lstStyle/>
        <a:p>
          <a:endParaRPr lang="es-ES"/>
        </a:p>
      </dgm:t>
    </dgm:pt>
    <dgm:pt modelId="{3B3032F7-1FC6-4DE5-8B88-A2CA1BAFBE8B}" type="parTrans" cxnId="{25ADB0A8-F821-4D17-AF8F-81CA4047484A}">
      <dgm:prSet/>
      <dgm:spPr/>
      <dgm:t>
        <a:bodyPr/>
        <a:lstStyle/>
        <a:p>
          <a:endParaRPr lang="es-ES"/>
        </a:p>
      </dgm:t>
    </dgm:pt>
    <dgm:pt modelId="{354D71C9-CA97-400F-BA00-87EA0F1ED4B1}" type="pres">
      <dgm:prSet presAssocID="{6C800C6C-B6A7-4E14-8B30-390F95301B90}" presName="Name0" presStyleCnt="0">
        <dgm:presLayoutVars>
          <dgm:chMax val="7"/>
          <dgm:resizeHandles val="exact"/>
        </dgm:presLayoutVars>
      </dgm:prSet>
      <dgm:spPr/>
      <dgm:t>
        <a:bodyPr/>
        <a:lstStyle/>
        <a:p>
          <a:endParaRPr lang="es-ES"/>
        </a:p>
      </dgm:t>
    </dgm:pt>
    <dgm:pt modelId="{48A6DB03-F9A7-4199-8642-139373B1873C}" type="pres">
      <dgm:prSet presAssocID="{6C800C6C-B6A7-4E14-8B30-390F95301B90}" presName="comp1" presStyleCnt="0"/>
      <dgm:spPr/>
    </dgm:pt>
    <dgm:pt modelId="{BB122C81-56ED-44DD-A765-C2529DC7658A}" type="pres">
      <dgm:prSet presAssocID="{6C800C6C-B6A7-4E14-8B30-390F95301B90}" presName="circle1" presStyleLbl="node1" presStyleIdx="0" presStyleCnt="2" custScaleX="116223" custLinFactNeighborX="19733" custLinFactNeighborY="277"/>
      <dgm:spPr/>
      <dgm:t>
        <a:bodyPr/>
        <a:lstStyle/>
        <a:p>
          <a:endParaRPr lang="es-ES"/>
        </a:p>
      </dgm:t>
    </dgm:pt>
    <dgm:pt modelId="{232EC55B-0AF3-45F5-852E-71BA760FC9C7}" type="pres">
      <dgm:prSet presAssocID="{6C800C6C-B6A7-4E14-8B30-390F95301B90}" presName="c1text" presStyleLbl="node1" presStyleIdx="0" presStyleCnt="2">
        <dgm:presLayoutVars>
          <dgm:bulletEnabled val="1"/>
        </dgm:presLayoutVars>
      </dgm:prSet>
      <dgm:spPr/>
      <dgm:t>
        <a:bodyPr/>
        <a:lstStyle/>
        <a:p>
          <a:endParaRPr lang="es-ES"/>
        </a:p>
      </dgm:t>
    </dgm:pt>
    <dgm:pt modelId="{EF28A23E-9AEF-4E99-97B8-AE10A1E96DC0}" type="pres">
      <dgm:prSet presAssocID="{6C800C6C-B6A7-4E14-8B30-390F95301B90}" presName="comp2" presStyleCnt="0"/>
      <dgm:spPr/>
    </dgm:pt>
    <dgm:pt modelId="{720F63AB-03B4-46ED-9928-8B0BCC572E23}" type="pres">
      <dgm:prSet presAssocID="{6C800C6C-B6A7-4E14-8B30-390F95301B90}" presName="circle2" presStyleLbl="node1" presStyleIdx="1" presStyleCnt="2" custAng="0" custScaleX="101386" custScaleY="77716" custLinFactNeighborX="2087" custLinFactNeighborY="12601"/>
      <dgm:spPr/>
      <dgm:t>
        <a:bodyPr/>
        <a:lstStyle/>
        <a:p>
          <a:endParaRPr lang="es-ES"/>
        </a:p>
      </dgm:t>
    </dgm:pt>
    <dgm:pt modelId="{D106639D-52E6-42DD-84EE-E80E7275CDD1}" type="pres">
      <dgm:prSet presAssocID="{6C800C6C-B6A7-4E14-8B30-390F95301B90}" presName="c2text" presStyleLbl="node1" presStyleIdx="1" presStyleCnt="2">
        <dgm:presLayoutVars>
          <dgm:bulletEnabled val="1"/>
        </dgm:presLayoutVars>
      </dgm:prSet>
      <dgm:spPr/>
      <dgm:t>
        <a:bodyPr/>
        <a:lstStyle/>
        <a:p>
          <a:endParaRPr lang="es-ES"/>
        </a:p>
      </dgm:t>
    </dgm:pt>
  </dgm:ptLst>
  <dgm:cxnLst>
    <dgm:cxn modelId="{25ADB0A8-F821-4D17-AF8F-81CA4047484A}" srcId="{6C800C6C-B6A7-4E14-8B30-390F95301B90}" destId="{D6B33252-867E-49D5-B803-8F14A69CFFBD}" srcOrd="0" destOrd="0" parTransId="{3B3032F7-1FC6-4DE5-8B88-A2CA1BAFBE8B}" sibTransId="{C6979B4F-D0DB-414F-87AF-0DB16D168642}"/>
    <dgm:cxn modelId="{D3CE25A0-BA10-4D5C-A1D7-25724D31B0FE}" srcId="{6C800C6C-B6A7-4E14-8B30-390F95301B90}" destId="{1027146E-F17A-4251-8D7C-AF336B3507E9}" srcOrd="1" destOrd="0" parTransId="{DEF332B8-ED57-4049-9198-5F3324FC4E67}" sibTransId="{95577230-D746-4FC6-AE11-2B58F959E443}"/>
    <dgm:cxn modelId="{CCE69BD1-5B49-4795-AA81-304A37C2D4B3}" type="presOf" srcId="{D6B33252-867E-49D5-B803-8F14A69CFFBD}" destId="{BB122C81-56ED-44DD-A765-C2529DC7658A}" srcOrd="0" destOrd="0" presId="urn:microsoft.com/office/officeart/2005/8/layout/venn2"/>
    <dgm:cxn modelId="{143833B4-601E-4936-924B-3C7A79E909A6}" type="presOf" srcId="{1027146E-F17A-4251-8D7C-AF336B3507E9}" destId="{D106639D-52E6-42DD-84EE-E80E7275CDD1}" srcOrd="1" destOrd="0" presId="urn:microsoft.com/office/officeart/2005/8/layout/venn2"/>
    <dgm:cxn modelId="{3AA1B199-EA5C-49F1-AF57-29E168AD3E49}" type="presOf" srcId="{1027146E-F17A-4251-8D7C-AF336B3507E9}" destId="{720F63AB-03B4-46ED-9928-8B0BCC572E23}" srcOrd="0" destOrd="0" presId="urn:microsoft.com/office/officeart/2005/8/layout/venn2"/>
    <dgm:cxn modelId="{BB10EF00-C47E-4872-A6B0-3031D72FD8EF}" type="presOf" srcId="{D6B33252-867E-49D5-B803-8F14A69CFFBD}" destId="{232EC55B-0AF3-45F5-852E-71BA760FC9C7}" srcOrd="1" destOrd="0" presId="urn:microsoft.com/office/officeart/2005/8/layout/venn2"/>
    <dgm:cxn modelId="{EFEF03BA-D144-41E9-A286-959C5FBB19BC}" type="presOf" srcId="{6C800C6C-B6A7-4E14-8B30-390F95301B90}" destId="{354D71C9-CA97-400F-BA00-87EA0F1ED4B1}" srcOrd="0" destOrd="0" presId="urn:microsoft.com/office/officeart/2005/8/layout/venn2"/>
    <dgm:cxn modelId="{BFAC40F7-F63E-48C1-9422-3C92376BB451}" type="presParOf" srcId="{354D71C9-CA97-400F-BA00-87EA0F1ED4B1}" destId="{48A6DB03-F9A7-4199-8642-139373B1873C}" srcOrd="0" destOrd="0" presId="urn:microsoft.com/office/officeart/2005/8/layout/venn2"/>
    <dgm:cxn modelId="{78BF87F9-1C30-4E3A-BCFE-9D2ECD93BC2F}" type="presParOf" srcId="{48A6DB03-F9A7-4199-8642-139373B1873C}" destId="{BB122C81-56ED-44DD-A765-C2529DC7658A}" srcOrd="0" destOrd="0" presId="urn:microsoft.com/office/officeart/2005/8/layout/venn2"/>
    <dgm:cxn modelId="{DD6CF440-6FC7-4E6C-B357-A5B95B94E68D}" type="presParOf" srcId="{48A6DB03-F9A7-4199-8642-139373B1873C}" destId="{232EC55B-0AF3-45F5-852E-71BA760FC9C7}" srcOrd="1" destOrd="0" presId="urn:microsoft.com/office/officeart/2005/8/layout/venn2"/>
    <dgm:cxn modelId="{D69CC6CF-3549-480F-A14C-1F1CB90CFADF}" type="presParOf" srcId="{354D71C9-CA97-400F-BA00-87EA0F1ED4B1}" destId="{EF28A23E-9AEF-4E99-97B8-AE10A1E96DC0}" srcOrd="1" destOrd="0" presId="urn:microsoft.com/office/officeart/2005/8/layout/venn2"/>
    <dgm:cxn modelId="{BBC11E8A-C1A1-413E-AAE8-4ED7C779B189}" type="presParOf" srcId="{EF28A23E-9AEF-4E99-97B8-AE10A1E96DC0}" destId="{720F63AB-03B4-46ED-9928-8B0BCC572E23}" srcOrd="0" destOrd="0" presId="urn:microsoft.com/office/officeart/2005/8/layout/venn2"/>
    <dgm:cxn modelId="{F1C07118-051A-4499-BE87-DDC72A53059C}" type="presParOf" srcId="{EF28A23E-9AEF-4E99-97B8-AE10A1E96DC0}" destId="{D106639D-52E6-42DD-84EE-E80E7275CDD1}"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93284F-1604-4209-984E-47EBCCB58490}"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ES"/>
        </a:p>
      </dgm:t>
    </dgm:pt>
    <dgm:pt modelId="{CF71E932-0C6F-4E1B-8C99-B98F5B0F12F4}">
      <dgm:prSet phldrT="[Texto]" custT="1"/>
      <dgm:spPr>
        <a:solidFill>
          <a:schemeClr val="accent2">
            <a:lumMod val="20000"/>
            <a:lumOff val="80000"/>
          </a:schemeClr>
        </a:solidFill>
      </dgm:spPr>
      <dgm:t>
        <a:bodyPr/>
        <a:lstStyle/>
        <a:p>
          <a:r>
            <a:rPr lang="es-ES_tradnl" sz="2000" b="1" dirty="0">
              <a:solidFill>
                <a:schemeClr val="bg1"/>
              </a:solidFill>
              <a:latin typeface="Arial Narrow" panose="020B0606020202030204" pitchFamily="34" charset="0"/>
              <a:cs typeface="Arial" panose="020B0604020202020204" pitchFamily="34" charset="0"/>
            </a:rPr>
            <a:t>Planificación y organización de la evaluación del impacto</a:t>
          </a:r>
          <a:endParaRPr lang="es-ES" sz="2000" b="1" dirty="0">
            <a:solidFill>
              <a:schemeClr val="bg1"/>
            </a:solidFill>
            <a:latin typeface="Arial Narrow" panose="020B0606020202030204" pitchFamily="34" charset="0"/>
          </a:endParaRPr>
        </a:p>
      </dgm:t>
    </dgm:pt>
    <dgm:pt modelId="{1229B8E3-98B8-43C1-811C-D92252E03428}" type="parTrans" cxnId="{2D541858-C4FD-4638-805D-D887C5A4B3DE}">
      <dgm:prSet/>
      <dgm:spPr/>
      <dgm:t>
        <a:bodyPr/>
        <a:lstStyle/>
        <a:p>
          <a:endParaRPr lang="es-ES"/>
        </a:p>
      </dgm:t>
    </dgm:pt>
    <dgm:pt modelId="{0D028027-381B-4285-8508-219CA3F5294A}" type="sibTrans" cxnId="{2D541858-C4FD-4638-805D-D887C5A4B3DE}">
      <dgm:prSet/>
      <dgm:spPr>
        <a:solidFill>
          <a:schemeClr val="accent4"/>
        </a:solidFill>
      </dgm:spPr>
      <dgm:t>
        <a:bodyPr/>
        <a:lstStyle/>
        <a:p>
          <a:endParaRPr lang="es-ES"/>
        </a:p>
      </dgm:t>
    </dgm:pt>
    <dgm:pt modelId="{E2AA1055-7C4D-452F-A9ED-BDD477C19E4F}">
      <dgm:prSet phldrT="[Texto]" custT="1"/>
      <dgm:spPr>
        <a:solidFill>
          <a:schemeClr val="accent6">
            <a:lumMod val="20000"/>
            <a:lumOff val="80000"/>
          </a:schemeClr>
        </a:solidFill>
      </dgm:spPr>
      <dgm:t>
        <a:bodyPr/>
        <a:lstStyle/>
        <a:p>
          <a:r>
            <a:rPr lang="es-ES_tradnl" sz="2000" b="1" dirty="0">
              <a:solidFill>
                <a:schemeClr val="bg1"/>
              </a:solidFill>
              <a:latin typeface="Arial Narrow" panose="020B0606020202030204" pitchFamily="34" charset="0"/>
              <a:cs typeface="Arial" panose="020B0604020202020204" pitchFamily="34" charset="0"/>
            </a:rPr>
            <a:t>Diagnóstico del impacto de la MCES en los egresados</a:t>
          </a:r>
          <a:endParaRPr lang="es-ES" sz="2000" b="1" dirty="0">
            <a:solidFill>
              <a:schemeClr val="bg1"/>
            </a:solidFill>
            <a:latin typeface="Arial Narrow" panose="020B0606020202030204" pitchFamily="34" charset="0"/>
          </a:endParaRPr>
        </a:p>
      </dgm:t>
    </dgm:pt>
    <dgm:pt modelId="{A7619468-75AC-4B85-A2D2-915E69C888DE}" type="parTrans" cxnId="{29FBCA82-1B3D-4A32-A1BA-C869204BDDB6}">
      <dgm:prSet/>
      <dgm:spPr/>
      <dgm:t>
        <a:bodyPr/>
        <a:lstStyle/>
        <a:p>
          <a:endParaRPr lang="es-ES"/>
        </a:p>
      </dgm:t>
    </dgm:pt>
    <dgm:pt modelId="{41AC1B79-6DFC-44E5-9B00-3311C25B7515}" type="sibTrans" cxnId="{29FBCA82-1B3D-4A32-A1BA-C869204BDDB6}">
      <dgm:prSet/>
      <dgm:spPr>
        <a:solidFill>
          <a:schemeClr val="accent4"/>
        </a:solidFill>
      </dgm:spPr>
      <dgm:t>
        <a:bodyPr/>
        <a:lstStyle/>
        <a:p>
          <a:endParaRPr lang="es-ES"/>
        </a:p>
      </dgm:t>
    </dgm:pt>
    <dgm:pt modelId="{957FA46B-C984-4844-A8E5-5111D2D11B93}">
      <dgm:prSet phldrT="[Texto]" custT="1"/>
      <dgm:spPr>
        <a:solidFill>
          <a:schemeClr val="accent1">
            <a:lumMod val="40000"/>
            <a:lumOff val="60000"/>
          </a:schemeClr>
        </a:solidFill>
      </dgm:spPr>
      <dgm:t>
        <a:bodyPr/>
        <a:lstStyle/>
        <a:p>
          <a:r>
            <a:rPr lang="es-ES_tradnl" sz="2000" b="1" dirty="0">
              <a:solidFill>
                <a:schemeClr val="bg1"/>
              </a:solidFill>
              <a:latin typeface="Arial Narrow" panose="020B0606020202030204" pitchFamily="34" charset="0"/>
              <a:cs typeface="Arial" panose="020B0604020202020204" pitchFamily="34" charset="0"/>
            </a:rPr>
            <a:t>Propuesta de acciones para elevar el impacto de la MCES</a:t>
          </a:r>
          <a:endParaRPr lang="es-ES" sz="2000" b="1" dirty="0">
            <a:solidFill>
              <a:schemeClr val="bg1"/>
            </a:solidFill>
            <a:latin typeface="Arial Narrow" panose="020B0606020202030204" pitchFamily="34" charset="0"/>
          </a:endParaRPr>
        </a:p>
      </dgm:t>
    </dgm:pt>
    <dgm:pt modelId="{EE0C0A61-EA46-4BE1-B3F4-17316742B013}" type="parTrans" cxnId="{E0E4A7E3-6E94-41D4-B021-30C81375AFAC}">
      <dgm:prSet/>
      <dgm:spPr/>
      <dgm:t>
        <a:bodyPr/>
        <a:lstStyle/>
        <a:p>
          <a:endParaRPr lang="es-ES"/>
        </a:p>
      </dgm:t>
    </dgm:pt>
    <dgm:pt modelId="{5DDAC2B5-410C-4668-86A2-E856A824C8F1}" type="sibTrans" cxnId="{E0E4A7E3-6E94-41D4-B021-30C81375AFAC}">
      <dgm:prSet/>
      <dgm:spPr>
        <a:solidFill>
          <a:schemeClr val="accent4"/>
        </a:solidFill>
      </dgm:spPr>
      <dgm:t>
        <a:bodyPr/>
        <a:lstStyle/>
        <a:p>
          <a:endParaRPr lang="es-ES"/>
        </a:p>
      </dgm:t>
    </dgm:pt>
    <dgm:pt modelId="{90A99C93-240E-4BF5-9949-F961BB3135A1}">
      <dgm:prSet phldrT="[Texto]" custT="1"/>
      <dgm:spPr>
        <a:solidFill>
          <a:schemeClr val="tx1">
            <a:lumMod val="95000"/>
          </a:schemeClr>
        </a:solidFill>
      </dgm:spPr>
      <dgm:t>
        <a:bodyPr/>
        <a:lstStyle/>
        <a:p>
          <a:r>
            <a:rPr lang="es-ES_tradnl" sz="2000" b="1" dirty="0">
              <a:solidFill>
                <a:schemeClr val="bg1"/>
              </a:solidFill>
              <a:latin typeface="Arial Narrow" panose="020B0606020202030204" pitchFamily="34" charset="0"/>
              <a:cs typeface="Arial" panose="020B0604020202020204" pitchFamily="34" charset="0"/>
            </a:rPr>
            <a:t>Socialización de los resultados obtenidos</a:t>
          </a:r>
          <a:r>
            <a:rPr lang="es-ES_tradnl" sz="2000" b="1" dirty="0">
              <a:latin typeface="Arial Narrow" panose="020B0606020202030204" pitchFamily="34" charset="0"/>
              <a:cs typeface="Arial" panose="020B0604020202020204" pitchFamily="34" charset="0"/>
            </a:rPr>
            <a:t>.</a:t>
          </a:r>
          <a:endParaRPr lang="es-ES" sz="2000" b="1" dirty="0">
            <a:latin typeface="Arial Narrow" panose="020B0606020202030204" pitchFamily="34" charset="0"/>
          </a:endParaRPr>
        </a:p>
      </dgm:t>
    </dgm:pt>
    <dgm:pt modelId="{2409CE17-5D64-4B9B-A2C1-9D9C1FDBB3E3}" type="parTrans" cxnId="{11EBFE3E-5BB3-4316-B877-DFD4E5C63491}">
      <dgm:prSet/>
      <dgm:spPr/>
      <dgm:t>
        <a:bodyPr/>
        <a:lstStyle/>
        <a:p>
          <a:endParaRPr lang="es-ES"/>
        </a:p>
      </dgm:t>
    </dgm:pt>
    <dgm:pt modelId="{E9BD8C27-F2F8-40B7-935F-D74B68740A91}" type="sibTrans" cxnId="{11EBFE3E-5BB3-4316-B877-DFD4E5C63491}">
      <dgm:prSet/>
      <dgm:spPr>
        <a:solidFill>
          <a:schemeClr val="accent4"/>
        </a:solidFill>
      </dgm:spPr>
      <dgm:t>
        <a:bodyPr/>
        <a:lstStyle/>
        <a:p>
          <a:endParaRPr lang="es-ES"/>
        </a:p>
      </dgm:t>
    </dgm:pt>
    <dgm:pt modelId="{C751BC16-8FEC-4329-AB76-FCAD60D6FBF2}">
      <dgm:prSet/>
      <dgm:spPr/>
      <dgm:t>
        <a:bodyPr/>
        <a:lstStyle/>
        <a:p>
          <a:endParaRPr lang="es-ES"/>
        </a:p>
      </dgm:t>
    </dgm:pt>
    <dgm:pt modelId="{E6E2E42B-7A58-4215-A2D7-D523F162615C}" type="parTrans" cxnId="{BEE61BC9-960E-4CDB-B071-995A5D6F731F}">
      <dgm:prSet/>
      <dgm:spPr/>
      <dgm:t>
        <a:bodyPr/>
        <a:lstStyle/>
        <a:p>
          <a:endParaRPr lang="es-ES"/>
        </a:p>
      </dgm:t>
    </dgm:pt>
    <dgm:pt modelId="{1C407003-8E76-4BFD-A86C-B53155810A86}" type="sibTrans" cxnId="{BEE61BC9-960E-4CDB-B071-995A5D6F731F}">
      <dgm:prSet/>
      <dgm:spPr/>
      <dgm:t>
        <a:bodyPr/>
        <a:lstStyle/>
        <a:p>
          <a:endParaRPr lang="es-ES"/>
        </a:p>
      </dgm:t>
    </dgm:pt>
    <dgm:pt modelId="{EE3D1EAB-839C-4599-965A-1E3807C90906}">
      <dgm:prSet/>
      <dgm:spPr/>
      <dgm:t>
        <a:bodyPr/>
        <a:lstStyle/>
        <a:p>
          <a:endParaRPr lang="es-ES"/>
        </a:p>
      </dgm:t>
    </dgm:pt>
    <dgm:pt modelId="{F29B66E3-4C70-4661-8280-C67A5AE6EC42}" type="parTrans" cxnId="{A5674D16-932F-4E5D-B5DD-B7426684127F}">
      <dgm:prSet/>
      <dgm:spPr/>
      <dgm:t>
        <a:bodyPr/>
        <a:lstStyle/>
        <a:p>
          <a:endParaRPr lang="es-ES"/>
        </a:p>
      </dgm:t>
    </dgm:pt>
    <dgm:pt modelId="{61B1CB24-3E32-449D-9FC7-80FE881B17B0}" type="sibTrans" cxnId="{A5674D16-932F-4E5D-B5DD-B7426684127F}">
      <dgm:prSet/>
      <dgm:spPr/>
      <dgm:t>
        <a:bodyPr/>
        <a:lstStyle/>
        <a:p>
          <a:endParaRPr lang="es-ES"/>
        </a:p>
      </dgm:t>
    </dgm:pt>
    <dgm:pt modelId="{54797E91-9D16-44FC-84BE-ABF734150603}">
      <dgm:prSet/>
      <dgm:spPr/>
      <dgm:t>
        <a:bodyPr/>
        <a:lstStyle/>
        <a:p>
          <a:endParaRPr lang="es-ES"/>
        </a:p>
      </dgm:t>
    </dgm:pt>
    <dgm:pt modelId="{AE3AF3CB-A7FB-4336-BDE8-AB0B7E691699}" type="parTrans" cxnId="{2F06FC55-D738-4728-A6A4-5E803B91D855}">
      <dgm:prSet/>
      <dgm:spPr/>
      <dgm:t>
        <a:bodyPr/>
        <a:lstStyle/>
        <a:p>
          <a:endParaRPr lang="es-ES"/>
        </a:p>
      </dgm:t>
    </dgm:pt>
    <dgm:pt modelId="{AAA70813-4515-4F64-AA7E-E9F2A70CCB85}" type="sibTrans" cxnId="{2F06FC55-D738-4728-A6A4-5E803B91D855}">
      <dgm:prSet/>
      <dgm:spPr/>
      <dgm:t>
        <a:bodyPr/>
        <a:lstStyle/>
        <a:p>
          <a:endParaRPr lang="es-ES"/>
        </a:p>
      </dgm:t>
    </dgm:pt>
    <dgm:pt modelId="{F4A4CDAA-3BB1-43AA-BD0A-FDD060F740D6}">
      <dgm:prSet/>
      <dgm:spPr/>
      <dgm:t>
        <a:bodyPr/>
        <a:lstStyle/>
        <a:p>
          <a:endParaRPr lang="es-ES"/>
        </a:p>
      </dgm:t>
    </dgm:pt>
    <dgm:pt modelId="{AFD209B4-C912-468D-BE4A-9FF84F3FB332}" type="parTrans" cxnId="{94463909-DCFC-4FE8-92C4-D7D050E4A93C}">
      <dgm:prSet/>
      <dgm:spPr/>
      <dgm:t>
        <a:bodyPr/>
        <a:lstStyle/>
        <a:p>
          <a:endParaRPr lang="es-ES"/>
        </a:p>
      </dgm:t>
    </dgm:pt>
    <dgm:pt modelId="{F7756A05-AE6F-46B9-93A6-43A030240760}" type="sibTrans" cxnId="{94463909-DCFC-4FE8-92C4-D7D050E4A93C}">
      <dgm:prSet/>
      <dgm:spPr/>
      <dgm:t>
        <a:bodyPr/>
        <a:lstStyle/>
        <a:p>
          <a:endParaRPr lang="es-ES"/>
        </a:p>
      </dgm:t>
    </dgm:pt>
    <dgm:pt modelId="{CEFE63D3-D84C-4A81-9EFA-330FDDB178F7}">
      <dgm:prSet phldrT="[Texto]" custT="1"/>
      <dgm:spPr>
        <a:solidFill>
          <a:schemeClr val="tx1"/>
        </a:solidFill>
        <a:ln w="57150">
          <a:solidFill>
            <a:schemeClr val="tx1"/>
          </a:solidFill>
        </a:ln>
      </dgm:spPr>
      <dgm:t>
        <a:bodyPr/>
        <a:lstStyle/>
        <a:p>
          <a:endParaRPr lang="es-ES" sz="3200" b="1" dirty="0">
            <a:solidFill>
              <a:schemeClr val="accent4"/>
            </a:solidFill>
            <a:latin typeface="Arial" panose="020B0604020202020204" pitchFamily="34" charset="0"/>
            <a:cs typeface="Arial" panose="020B0604020202020204" pitchFamily="34" charset="0"/>
          </a:endParaRPr>
        </a:p>
      </dgm:t>
    </dgm:pt>
    <dgm:pt modelId="{84491011-B9B7-473F-A542-3B84AEF2298D}" type="sibTrans" cxnId="{18277CAD-F5BC-4D9C-A338-BC0D8E626CDF}">
      <dgm:prSet/>
      <dgm:spPr/>
      <dgm:t>
        <a:bodyPr/>
        <a:lstStyle/>
        <a:p>
          <a:endParaRPr lang="es-ES"/>
        </a:p>
      </dgm:t>
    </dgm:pt>
    <dgm:pt modelId="{6490A37B-3C95-4E9F-B905-F58A4C19C3D8}" type="parTrans" cxnId="{18277CAD-F5BC-4D9C-A338-BC0D8E626CDF}">
      <dgm:prSet/>
      <dgm:spPr/>
      <dgm:t>
        <a:bodyPr/>
        <a:lstStyle/>
        <a:p>
          <a:endParaRPr lang="es-ES"/>
        </a:p>
      </dgm:t>
    </dgm:pt>
    <dgm:pt modelId="{A7F5164F-7B5A-4BC5-A77C-5100BDD1F15A}" type="pres">
      <dgm:prSet presAssocID="{3E93284F-1604-4209-984E-47EBCCB58490}" presName="Name0" presStyleCnt="0">
        <dgm:presLayoutVars>
          <dgm:chMax val="1"/>
          <dgm:dir/>
          <dgm:animLvl val="ctr"/>
          <dgm:resizeHandles val="exact"/>
        </dgm:presLayoutVars>
      </dgm:prSet>
      <dgm:spPr/>
      <dgm:t>
        <a:bodyPr/>
        <a:lstStyle/>
        <a:p>
          <a:endParaRPr lang="es-ES"/>
        </a:p>
      </dgm:t>
    </dgm:pt>
    <dgm:pt modelId="{6896FBEE-BD5C-467C-99DE-44E74654D6B7}" type="pres">
      <dgm:prSet presAssocID="{CEFE63D3-D84C-4A81-9EFA-330FDDB178F7}" presName="centerShape" presStyleLbl="node0" presStyleIdx="0" presStyleCnt="1" custScaleX="212710" custScaleY="53672" custLinFactNeighborX="90021" custLinFactNeighborY="-68539"/>
      <dgm:spPr/>
      <dgm:t>
        <a:bodyPr/>
        <a:lstStyle/>
        <a:p>
          <a:endParaRPr lang="es-ES"/>
        </a:p>
      </dgm:t>
    </dgm:pt>
    <dgm:pt modelId="{F585CC7F-2890-4DBF-90E2-E6D5945C1BF5}" type="pres">
      <dgm:prSet presAssocID="{CF71E932-0C6F-4E1B-8C99-B98F5B0F12F4}" presName="node" presStyleLbl="node1" presStyleIdx="0" presStyleCnt="4" custScaleX="264836" custScaleY="96774" custRadScaleRad="100734">
        <dgm:presLayoutVars>
          <dgm:bulletEnabled val="1"/>
        </dgm:presLayoutVars>
      </dgm:prSet>
      <dgm:spPr/>
      <dgm:t>
        <a:bodyPr/>
        <a:lstStyle/>
        <a:p>
          <a:endParaRPr lang="es-ES"/>
        </a:p>
      </dgm:t>
    </dgm:pt>
    <dgm:pt modelId="{483D7555-85DF-4BD4-9C5F-60FA794FA3CE}" type="pres">
      <dgm:prSet presAssocID="{CF71E932-0C6F-4E1B-8C99-B98F5B0F12F4}" presName="dummy" presStyleCnt="0"/>
      <dgm:spPr/>
    </dgm:pt>
    <dgm:pt modelId="{6CE6A37B-D78F-4D59-BBC4-F3CF008CD3AD}" type="pres">
      <dgm:prSet presAssocID="{0D028027-381B-4285-8508-219CA3F5294A}" presName="sibTrans" presStyleLbl="sibTrans2D1" presStyleIdx="0" presStyleCnt="4"/>
      <dgm:spPr/>
      <dgm:t>
        <a:bodyPr/>
        <a:lstStyle/>
        <a:p>
          <a:endParaRPr lang="es-ES"/>
        </a:p>
      </dgm:t>
    </dgm:pt>
    <dgm:pt modelId="{A819CC9E-D46F-4B4F-BCFA-1BAF00F55116}" type="pres">
      <dgm:prSet presAssocID="{E2AA1055-7C4D-452F-A9ED-BDD477C19E4F}" presName="node" presStyleLbl="node1" presStyleIdx="1" presStyleCnt="4" custScaleX="217275" custScaleY="84681">
        <dgm:presLayoutVars>
          <dgm:bulletEnabled val="1"/>
        </dgm:presLayoutVars>
      </dgm:prSet>
      <dgm:spPr/>
      <dgm:t>
        <a:bodyPr/>
        <a:lstStyle/>
        <a:p>
          <a:endParaRPr lang="es-ES"/>
        </a:p>
      </dgm:t>
    </dgm:pt>
    <dgm:pt modelId="{C987A805-5295-404D-9538-0D903EF188F8}" type="pres">
      <dgm:prSet presAssocID="{E2AA1055-7C4D-452F-A9ED-BDD477C19E4F}" presName="dummy" presStyleCnt="0"/>
      <dgm:spPr/>
    </dgm:pt>
    <dgm:pt modelId="{C8C233FD-77CC-4987-8915-1ABDCEAC457D}" type="pres">
      <dgm:prSet presAssocID="{41AC1B79-6DFC-44E5-9B00-3311C25B7515}" presName="sibTrans" presStyleLbl="sibTrans2D1" presStyleIdx="1" presStyleCnt="4"/>
      <dgm:spPr/>
      <dgm:t>
        <a:bodyPr/>
        <a:lstStyle/>
        <a:p>
          <a:endParaRPr lang="es-ES"/>
        </a:p>
      </dgm:t>
    </dgm:pt>
    <dgm:pt modelId="{A7B00F4B-2EED-459A-B32F-C87E95FF5F03}" type="pres">
      <dgm:prSet presAssocID="{957FA46B-C984-4844-A8E5-5111D2D11B93}" presName="node" presStyleLbl="node1" presStyleIdx="2" presStyleCnt="4" custScaleX="250505" custScaleY="80006">
        <dgm:presLayoutVars>
          <dgm:bulletEnabled val="1"/>
        </dgm:presLayoutVars>
      </dgm:prSet>
      <dgm:spPr/>
      <dgm:t>
        <a:bodyPr/>
        <a:lstStyle/>
        <a:p>
          <a:endParaRPr lang="es-ES"/>
        </a:p>
      </dgm:t>
    </dgm:pt>
    <dgm:pt modelId="{FF7913BE-B125-44C4-BE13-0D43A7A5FBE9}" type="pres">
      <dgm:prSet presAssocID="{957FA46B-C984-4844-A8E5-5111D2D11B93}" presName="dummy" presStyleCnt="0"/>
      <dgm:spPr/>
    </dgm:pt>
    <dgm:pt modelId="{9DA33432-2851-409D-AD87-82632339B82D}" type="pres">
      <dgm:prSet presAssocID="{5DDAC2B5-410C-4668-86A2-E856A824C8F1}" presName="sibTrans" presStyleLbl="sibTrans2D1" presStyleIdx="2" presStyleCnt="4"/>
      <dgm:spPr/>
      <dgm:t>
        <a:bodyPr/>
        <a:lstStyle/>
        <a:p>
          <a:endParaRPr lang="es-ES"/>
        </a:p>
      </dgm:t>
    </dgm:pt>
    <dgm:pt modelId="{BA2133D9-63D1-46E3-8D98-CC468C0F8ACC}" type="pres">
      <dgm:prSet presAssocID="{90A99C93-240E-4BF5-9949-F961BB3135A1}" presName="node" presStyleLbl="node1" presStyleIdx="3" presStyleCnt="4" custScaleX="197363" custScaleY="82389">
        <dgm:presLayoutVars>
          <dgm:bulletEnabled val="1"/>
        </dgm:presLayoutVars>
      </dgm:prSet>
      <dgm:spPr/>
      <dgm:t>
        <a:bodyPr/>
        <a:lstStyle/>
        <a:p>
          <a:endParaRPr lang="es-ES"/>
        </a:p>
      </dgm:t>
    </dgm:pt>
    <dgm:pt modelId="{D80BAD46-E5A0-4904-8A71-57587CE00BB0}" type="pres">
      <dgm:prSet presAssocID="{90A99C93-240E-4BF5-9949-F961BB3135A1}" presName="dummy" presStyleCnt="0"/>
      <dgm:spPr/>
    </dgm:pt>
    <dgm:pt modelId="{E6DF4FCB-7A1B-4725-BB4C-7FE908E7C0F9}" type="pres">
      <dgm:prSet presAssocID="{E9BD8C27-F2F8-40B7-935F-D74B68740A91}" presName="sibTrans" presStyleLbl="sibTrans2D1" presStyleIdx="3" presStyleCnt="4"/>
      <dgm:spPr/>
      <dgm:t>
        <a:bodyPr/>
        <a:lstStyle/>
        <a:p>
          <a:endParaRPr lang="es-ES"/>
        </a:p>
      </dgm:t>
    </dgm:pt>
  </dgm:ptLst>
  <dgm:cxnLst>
    <dgm:cxn modelId="{D16C55A4-8595-4A71-A615-DF25FFECF8B8}" type="presOf" srcId="{3E93284F-1604-4209-984E-47EBCCB58490}" destId="{A7F5164F-7B5A-4BC5-A77C-5100BDD1F15A}" srcOrd="0" destOrd="0" presId="urn:microsoft.com/office/officeart/2005/8/layout/radial6"/>
    <dgm:cxn modelId="{E0E4A7E3-6E94-41D4-B021-30C81375AFAC}" srcId="{CEFE63D3-D84C-4A81-9EFA-330FDDB178F7}" destId="{957FA46B-C984-4844-A8E5-5111D2D11B93}" srcOrd="2" destOrd="0" parTransId="{EE0C0A61-EA46-4BE1-B3F4-17316742B013}" sibTransId="{5DDAC2B5-410C-4668-86A2-E856A824C8F1}"/>
    <dgm:cxn modelId="{2F06FC55-D738-4728-A6A4-5E803B91D855}" srcId="{3E93284F-1604-4209-984E-47EBCCB58490}" destId="{54797E91-9D16-44FC-84BE-ABF734150603}" srcOrd="4" destOrd="0" parTransId="{AE3AF3CB-A7FB-4336-BDE8-AB0B7E691699}" sibTransId="{AAA70813-4515-4F64-AA7E-E9F2A70CCB85}"/>
    <dgm:cxn modelId="{D0FDEB37-D9EE-423E-86FC-234BE590E2EC}" type="presOf" srcId="{E2AA1055-7C4D-452F-A9ED-BDD477C19E4F}" destId="{A819CC9E-D46F-4B4F-BCFA-1BAF00F55116}" srcOrd="0" destOrd="0" presId="urn:microsoft.com/office/officeart/2005/8/layout/radial6"/>
    <dgm:cxn modelId="{A8CC1A1E-DE45-4FBD-9E17-C519E1548177}" type="presOf" srcId="{0D028027-381B-4285-8508-219CA3F5294A}" destId="{6CE6A37B-D78F-4D59-BBC4-F3CF008CD3AD}" srcOrd="0" destOrd="0" presId="urn:microsoft.com/office/officeart/2005/8/layout/radial6"/>
    <dgm:cxn modelId="{AF53C535-3040-48AA-8582-2A599EEB2EBF}" type="presOf" srcId="{5DDAC2B5-410C-4668-86A2-E856A824C8F1}" destId="{9DA33432-2851-409D-AD87-82632339B82D}" srcOrd="0" destOrd="0" presId="urn:microsoft.com/office/officeart/2005/8/layout/radial6"/>
    <dgm:cxn modelId="{4C36D83E-9027-4F5A-9565-62BC39697724}" type="presOf" srcId="{90A99C93-240E-4BF5-9949-F961BB3135A1}" destId="{BA2133D9-63D1-46E3-8D98-CC468C0F8ACC}" srcOrd="0" destOrd="0" presId="urn:microsoft.com/office/officeart/2005/8/layout/radial6"/>
    <dgm:cxn modelId="{11EBFE3E-5BB3-4316-B877-DFD4E5C63491}" srcId="{CEFE63D3-D84C-4A81-9EFA-330FDDB178F7}" destId="{90A99C93-240E-4BF5-9949-F961BB3135A1}" srcOrd="3" destOrd="0" parTransId="{2409CE17-5D64-4B9B-A2C1-9D9C1FDBB3E3}" sibTransId="{E9BD8C27-F2F8-40B7-935F-D74B68740A91}"/>
    <dgm:cxn modelId="{29FBCA82-1B3D-4A32-A1BA-C869204BDDB6}" srcId="{CEFE63D3-D84C-4A81-9EFA-330FDDB178F7}" destId="{E2AA1055-7C4D-452F-A9ED-BDD477C19E4F}" srcOrd="1" destOrd="0" parTransId="{A7619468-75AC-4B85-A2D2-915E69C888DE}" sibTransId="{41AC1B79-6DFC-44E5-9B00-3311C25B7515}"/>
    <dgm:cxn modelId="{32171311-B641-4D8D-8730-32969F181C6F}" type="presOf" srcId="{E9BD8C27-F2F8-40B7-935F-D74B68740A91}" destId="{E6DF4FCB-7A1B-4725-BB4C-7FE908E7C0F9}" srcOrd="0" destOrd="0" presId="urn:microsoft.com/office/officeart/2005/8/layout/radial6"/>
    <dgm:cxn modelId="{2D541858-C4FD-4638-805D-D887C5A4B3DE}" srcId="{CEFE63D3-D84C-4A81-9EFA-330FDDB178F7}" destId="{CF71E932-0C6F-4E1B-8C99-B98F5B0F12F4}" srcOrd="0" destOrd="0" parTransId="{1229B8E3-98B8-43C1-811C-D92252E03428}" sibTransId="{0D028027-381B-4285-8508-219CA3F5294A}"/>
    <dgm:cxn modelId="{18277CAD-F5BC-4D9C-A338-BC0D8E626CDF}" srcId="{3E93284F-1604-4209-984E-47EBCCB58490}" destId="{CEFE63D3-D84C-4A81-9EFA-330FDDB178F7}" srcOrd="0" destOrd="0" parTransId="{6490A37B-3C95-4E9F-B905-F58A4C19C3D8}" sibTransId="{84491011-B9B7-473F-A542-3B84AEF2298D}"/>
    <dgm:cxn modelId="{BEE61BC9-960E-4CDB-B071-995A5D6F731F}" srcId="{3E93284F-1604-4209-984E-47EBCCB58490}" destId="{C751BC16-8FEC-4329-AB76-FCAD60D6FBF2}" srcOrd="3" destOrd="0" parTransId="{E6E2E42B-7A58-4215-A2D7-D523F162615C}" sibTransId="{1C407003-8E76-4BFD-A86C-B53155810A86}"/>
    <dgm:cxn modelId="{C575B3C7-CE96-4290-BC4C-41587A78BA41}" type="presOf" srcId="{41AC1B79-6DFC-44E5-9B00-3311C25B7515}" destId="{C8C233FD-77CC-4987-8915-1ABDCEAC457D}" srcOrd="0" destOrd="0" presId="urn:microsoft.com/office/officeart/2005/8/layout/radial6"/>
    <dgm:cxn modelId="{94463909-DCFC-4FE8-92C4-D7D050E4A93C}" srcId="{3E93284F-1604-4209-984E-47EBCCB58490}" destId="{F4A4CDAA-3BB1-43AA-BD0A-FDD060F740D6}" srcOrd="2" destOrd="0" parTransId="{AFD209B4-C912-468D-BE4A-9FF84F3FB332}" sibTransId="{F7756A05-AE6F-46B9-93A6-43A030240760}"/>
    <dgm:cxn modelId="{79491387-316D-4B8A-9A1C-D828B730E752}" type="presOf" srcId="{CF71E932-0C6F-4E1B-8C99-B98F5B0F12F4}" destId="{F585CC7F-2890-4DBF-90E2-E6D5945C1BF5}" srcOrd="0" destOrd="0" presId="urn:microsoft.com/office/officeart/2005/8/layout/radial6"/>
    <dgm:cxn modelId="{F7B8A405-E998-4B6B-9C0E-DC07A2F0D4DE}" type="presOf" srcId="{957FA46B-C984-4844-A8E5-5111D2D11B93}" destId="{A7B00F4B-2EED-459A-B32F-C87E95FF5F03}" srcOrd="0" destOrd="0" presId="urn:microsoft.com/office/officeart/2005/8/layout/radial6"/>
    <dgm:cxn modelId="{552BA60C-EEEB-44E0-A1DC-4FB801412AF2}" type="presOf" srcId="{CEFE63D3-D84C-4A81-9EFA-330FDDB178F7}" destId="{6896FBEE-BD5C-467C-99DE-44E74654D6B7}" srcOrd="0" destOrd="0" presId="urn:microsoft.com/office/officeart/2005/8/layout/radial6"/>
    <dgm:cxn modelId="{A5674D16-932F-4E5D-B5DD-B7426684127F}" srcId="{3E93284F-1604-4209-984E-47EBCCB58490}" destId="{EE3D1EAB-839C-4599-965A-1E3807C90906}" srcOrd="1" destOrd="0" parTransId="{F29B66E3-4C70-4661-8280-C67A5AE6EC42}" sibTransId="{61B1CB24-3E32-449D-9FC7-80FE881B17B0}"/>
    <dgm:cxn modelId="{B47A2489-6323-4886-B60F-187F4E54839D}" type="presParOf" srcId="{A7F5164F-7B5A-4BC5-A77C-5100BDD1F15A}" destId="{6896FBEE-BD5C-467C-99DE-44E74654D6B7}" srcOrd="0" destOrd="0" presId="urn:microsoft.com/office/officeart/2005/8/layout/radial6"/>
    <dgm:cxn modelId="{259FB18B-DA65-42CD-B87F-7C7BE85FA7BF}" type="presParOf" srcId="{A7F5164F-7B5A-4BC5-A77C-5100BDD1F15A}" destId="{F585CC7F-2890-4DBF-90E2-E6D5945C1BF5}" srcOrd="1" destOrd="0" presId="urn:microsoft.com/office/officeart/2005/8/layout/radial6"/>
    <dgm:cxn modelId="{20F9DEBC-8E85-473A-BA24-2B20C9DC675A}" type="presParOf" srcId="{A7F5164F-7B5A-4BC5-A77C-5100BDD1F15A}" destId="{483D7555-85DF-4BD4-9C5F-60FA794FA3CE}" srcOrd="2" destOrd="0" presId="urn:microsoft.com/office/officeart/2005/8/layout/radial6"/>
    <dgm:cxn modelId="{BE1702EF-6C4F-4D8D-9457-2BA74257C0CC}" type="presParOf" srcId="{A7F5164F-7B5A-4BC5-A77C-5100BDD1F15A}" destId="{6CE6A37B-D78F-4D59-BBC4-F3CF008CD3AD}" srcOrd="3" destOrd="0" presId="urn:microsoft.com/office/officeart/2005/8/layout/radial6"/>
    <dgm:cxn modelId="{221CC688-458D-41CE-9C34-87863B22AC7A}" type="presParOf" srcId="{A7F5164F-7B5A-4BC5-A77C-5100BDD1F15A}" destId="{A819CC9E-D46F-4B4F-BCFA-1BAF00F55116}" srcOrd="4" destOrd="0" presId="urn:microsoft.com/office/officeart/2005/8/layout/radial6"/>
    <dgm:cxn modelId="{6C32BD2A-D01A-4209-89F1-FD6DBC18886A}" type="presParOf" srcId="{A7F5164F-7B5A-4BC5-A77C-5100BDD1F15A}" destId="{C987A805-5295-404D-9538-0D903EF188F8}" srcOrd="5" destOrd="0" presId="urn:microsoft.com/office/officeart/2005/8/layout/radial6"/>
    <dgm:cxn modelId="{5EB89C7F-254D-4B94-9D6C-86716EA75558}" type="presParOf" srcId="{A7F5164F-7B5A-4BC5-A77C-5100BDD1F15A}" destId="{C8C233FD-77CC-4987-8915-1ABDCEAC457D}" srcOrd="6" destOrd="0" presId="urn:microsoft.com/office/officeart/2005/8/layout/radial6"/>
    <dgm:cxn modelId="{E4D128F1-787C-442E-A333-773B28E78298}" type="presParOf" srcId="{A7F5164F-7B5A-4BC5-A77C-5100BDD1F15A}" destId="{A7B00F4B-2EED-459A-B32F-C87E95FF5F03}" srcOrd="7" destOrd="0" presId="urn:microsoft.com/office/officeart/2005/8/layout/radial6"/>
    <dgm:cxn modelId="{F1E9FE07-6512-43B3-9892-E5C514A78A59}" type="presParOf" srcId="{A7F5164F-7B5A-4BC5-A77C-5100BDD1F15A}" destId="{FF7913BE-B125-44C4-BE13-0D43A7A5FBE9}" srcOrd="8" destOrd="0" presId="urn:microsoft.com/office/officeart/2005/8/layout/radial6"/>
    <dgm:cxn modelId="{3D718F13-EC7F-4A4D-BE03-3184FA79F9DF}" type="presParOf" srcId="{A7F5164F-7B5A-4BC5-A77C-5100BDD1F15A}" destId="{9DA33432-2851-409D-AD87-82632339B82D}" srcOrd="9" destOrd="0" presId="urn:microsoft.com/office/officeart/2005/8/layout/radial6"/>
    <dgm:cxn modelId="{117321A3-A723-4431-A018-DBA1B8714641}" type="presParOf" srcId="{A7F5164F-7B5A-4BC5-A77C-5100BDD1F15A}" destId="{BA2133D9-63D1-46E3-8D98-CC468C0F8ACC}" srcOrd="10" destOrd="0" presId="urn:microsoft.com/office/officeart/2005/8/layout/radial6"/>
    <dgm:cxn modelId="{833D1990-FA7F-4A12-8F2D-8463F74D3737}" type="presParOf" srcId="{A7F5164F-7B5A-4BC5-A77C-5100BDD1F15A}" destId="{D80BAD46-E5A0-4904-8A71-57587CE00BB0}" srcOrd="11" destOrd="0" presId="urn:microsoft.com/office/officeart/2005/8/layout/radial6"/>
    <dgm:cxn modelId="{6F9CC3E3-B876-4079-88A1-0F9665E065E1}" type="presParOf" srcId="{A7F5164F-7B5A-4BC5-A77C-5100BDD1F15A}" destId="{E6DF4FCB-7A1B-4725-BB4C-7FE908E7C0F9}"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22C81-56ED-44DD-A765-C2529DC7658A}">
      <dsp:nvSpPr>
        <dsp:cNvPr id="0" name=""/>
        <dsp:cNvSpPr/>
      </dsp:nvSpPr>
      <dsp:spPr>
        <a:xfrm>
          <a:off x="103225" y="0"/>
          <a:ext cx="3916041" cy="3369420"/>
        </a:xfrm>
        <a:prstGeom prst="ellipse">
          <a:avLst/>
        </a:prstGeom>
        <a:solidFill>
          <a:schemeClr val="accent6">
            <a:hueOff val="0"/>
            <a:satOff val="0"/>
            <a:lumOff val="0"/>
            <a:alphaOff val="0"/>
          </a:schemeClr>
        </a:solidFill>
        <a:ln w="762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endParaRPr lang="es-ES" sz="2800" b="1" kern="1200" dirty="0">
            <a:latin typeface="Arial" panose="020B0604020202020204" pitchFamily="34" charset="0"/>
            <a:cs typeface="Arial" panose="020B0604020202020204" pitchFamily="34" charset="0"/>
          </a:endParaRPr>
        </a:p>
      </dsp:txBody>
      <dsp:txXfrm>
        <a:off x="1033285" y="252706"/>
        <a:ext cx="2055921" cy="572801"/>
      </dsp:txXfrm>
    </dsp:sp>
    <dsp:sp modelId="{720F63AB-03B4-46ED-9928-8B0BCC572E23}">
      <dsp:nvSpPr>
        <dsp:cNvPr id="0" name=""/>
        <dsp:cNvSpPr/>
      </dsp:nvSpPr>
      <dsp:spPr>
        <a:xfrm>
          <a:off x="781328" y="1405486"/>
          <a:ext cx="2562090" cy="1963933"/>
        </a:xfrm>
        <a:prstGeom prst="ellipse">
          <a:avLst/>
        </a:prstGeom>
        <a:solidFill>
          <a:schemeClr val="accent2">
            <a:lumMod val="75000"/>
          </a:scheme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endParaRPr lang="es-ES" sz="2800" b="1" kern="1200" dirty="0">
            <a:latin typeface="Arial" panose="020B0604020202020204" pitchFamily="34" charset="0"/>
            <a:cs typeface="Arial" panose="020B0604020202020204" pitchFamily="34" charset="0"/>
          </a:endParaRPr>
        </a:p>
      </dsp:txBody>
      <dsp:txXfrm>
        <a:off x="1156537" y="1896469"/>
        <a:ext cx="1811671" cy="9819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F4FCB-7A1B-4725-BB4C-7FE908E7C0F9}">
      <dsp:nvSpPr>
        <dsp:cNvPr id="0" name=""/>
        <dsp:cNvSpPr/>
      </dsp:nvSpPr>
      <dsp:spPr>
        <a:xfrm>
          <a:off x="3016625" y="708497"/>
          <a:ext cx="4441481" cy="4441481"/>
        </a:xfrm>
        <a:prstGeom prst="blockArc">
          <a:avLst>
            <a:gd name="adj1" fmla="val 10774767"/>
            <a:gd name="adj2" fmla="val 16200093"/>
            <a:gd name="adj3" fmla="val 4636"/>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sp>
    <dsp:sp modelId="{9DA33432-2851-409D-AD87-82632339B82D}">
      <dsp:nvSpPr>
        <dsp:cNvPr id="0" name=""/>
        <dsp:cNvSpPr/>
      </dsp:nvSpPr>
      <dsp:spPr>
        <a:xfrm>
          <a:off x="3016684" y="724419"/>
          <a:ext cx="4441481" cy="4441481"/>
        </a:xfrm>
        <a:prstGeom prst="blockArc">
          <a:avLst>
            <a:gd name="adj1" fmla="val 5400000"/>
            <a:gd name="adj2" fmla="val 10800000"/>
            <a:gd name="adj3" fmla="val 4636"/>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sp>
    <dsp:sp modelId="{C8C233FD-77CC-4987-8915-1ABDCEAC457D}">
      <dsp:nvSpPr>
        <dsp:cNvPr id="0" name=""/>
        <dsp:cNvSpPr/>
      </dsp:nvSpPr>
      <dsp:spPr>
        <a:xfrm>
          <a:off x="3016684" y="724419"/>
          <a:ext cx="4441481" cy="4441481"/>
        </a:xfrm>
        <a:prstGeom prst="blockArc">
          <a:avLst>
            <a:gd name="adj1" fmla="val 0"/>
            <a:gd name="adj2" fmla="val 5400000"/>
            <a:gd name="adj3" fmla="val 4636"/>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sp>
    <dsp:sp modelId="{6CE6A37B-D78F-4D59-BBC4-F3CF008CD3AD}">
      <dsp:nvSpPr>
        <dsp:cNvPr id="0" name=""/>
        <dsp:cNvSpPr/>
      </dsp:nvSpPr>
      <dsp:spPr>
        <a:xfrm>
          <a:off x="3016742" y="708497"/>
          <a:ext cx="4441481" cy="4441481"/>
        </a:xfrm>
        <a:prstGeom prst="blockArc">
          <a:avLst>
            <a:gd name="adj1" fmla="val 16199907"/>
            <a:gd name="adj2" fmla="val 25233"/>
            <a:gd name="adj3" fmla="val 4636"/>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sp>
    <dsp:sp modelId="{6896FBEE-BD5C-467C-99DE-44E74654D6B7}">
      <dsp:nvSpPr>
        <dsp:cNvPr id="0" name=""/>
        <dsp:cNvSpPr/>
      </dsp:nvSpPr>
      <dsp:spPr>
        <a:xfrm>
          <a:off x="6272456" y="0"/>
          <a:ext cx="4344743" cy="1096286"/>
        </a:xfrm>
        <a:prstGeom prst="ellipse">
          <a:avLst/>
        </a:prstGeom>
        <a:solidFill>
          <a:schemeClr val="tx1"/>
        </a:solidFill>
        <a:ln w="571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s-ES" sz="3200" b="1" kern="1200" dirty="0">
            <a:solidFill>
              <a:schemeClr val="accent4"/>
            </a:solidFill>
            <a:latin typeface="Arial" panose="020B0604020202020204" pitchFamily="34" charset="0"/>
            <a:cs typeface="Arial" panose="020B0604020202020204" pitchFamily="34" charset="0"/>
          </a:endParaRPr>
        </a:p>
      </dsp:txBody>
      <dsp:txXfrm>
        <a:off x="6908729" y="160547"/>
        <a:ext cx="3072197" cy="775192"/>
      </dsp:txXfrm>
    </dsp:sp>
    <dsp:sp modelId="{F585CC7F-2890-4DBF-90E2-E6D5945C1BF5}">
      <dsp:nvSpPr>
        <dsp:cNvPr id="0" name=""/>
        <dsp:cNvSpPr/>
      </dsp:nvSpPr>
      <dsp:spPr>
        <a:xfrm>
          <a:off x="3344116" y="68134"/>
          <a:ext cx="3786616" cy="1383671"/>
        </a:xfrm>
        <a:prstGeom prst="ellipse">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_tradnl" sz="2000" b="1" kern="1200" dirty="0">
              <a:solidFill>
                <a:schemeClr val="bg1"/>
              </a:solidFill>
              <a:latin typeface="Arial Narrow" panose="020B0606020202030204" pitchFamily="34" charset="0"/>
              <a:cs typeface="Arial" panose="020B0604020202020204" pitchFamily="34" charset="0"/>
            </a:rPr>
            <a:t>Planificación y organización de la evaluación del impacto</a:t>
          </a:r>
          <a:endParaRPr lang="es-ES" sz="2000" b="1" kern="1200" dirty="0">
            <a:solidFill>
              <a:schemeClr val="bg1"/>
            </a:solidFill>
            <a:latin typeface="Arial Narrow" panose="020B0606020202030204" pitchFamily="34" charset="0"/>
          </a:endParaRPr>
        </a:p>
      </dsp:txBody>
      <dsp:txXfrm>
        <a:off x="3898653" y="270768"/>
        <a:ext cx="2677542" cy="978403"/>
      </dsp:txXfrm>
    </dsp:sp>
    <dsp:sp modelId="{A819CC9E-D46F-4B4F-BCFA-1BAF00F55116}">
      <dsp:nvSpPr>
        <dsp:cNvPr id="0" name=""/>
        <dsp:cNvSpPr/>
      </dsp:nvSpPr>
      <dsp:spPr>
        <a:xfrm>
          <a:off x="5853397" y="2339777"/>
          <a:ext cx="3106590" cy="1210766"/>
        </a:xfrm>
        <a:prstGeom prst="ellipse">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_tradnl" sz="2000" b="1" kern="1200" dirty="0">
              <a:solidFill>
                <a:schemeClr val="bg1"/>
              </a:solidFill>
              <a:latin typeface="Arial Narrow" panose="020B0606020202030204" pitchFamily="34" charset="0"/>
              <a:cs typeface="Arial" panose="020B0604020202020204" pitchFamily="34" charset="0"/>
            </a:rPr>
            <a:t>Diagnóstico del impacto de la MCES en los egresados</a:t>
          </a:r>
          <a:endParaRPr lang="es-ES" sz="2000" b="1" kern="1200" dirty="0">
            <a:solidFill>
              <a:schemeClr val="bg1"/>
            </a:solidFill>
            <a:latin typeface="Arial Narrow" panose="020B0606020202030204" pitchFamily="34" charset="0"/>
          </a:endParaRPr>
        </a:p>
      </dsp:txBody>
      <dsp:txXfrm>
        <a:off x="6308347" y="2517090"/>
        <a:ext cx="2196690" cy="856140"/>
      </dsp:txXfrm>
    </dsp:sp>
    <dsp:sp modelId="{A7B00F4B-2EED-459A-B32F-C87E95FF5F03}">
      <dsp:nvSpPr>
        <dsp:cNvPr id="0" name=""/>
        <dsp:cNvSpPr/>
      </dsp:nvSpPr>
      <dsp:spPr>
        <a:xfrm>
          <a:off x="3446568" y="4542466"/>
          <a:ext cx="3581712" cy="1143923"/>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_tradnl" sz="2000" b="1" kern="1200" dirty="0">
              <a:solidFill>
                <a:schemeClr val="bg1"/>
              </a:solidFill>
              <a:latin typeface="Arial Narrow" panose="020B0606020202030204" pitchFamily="34" charset="0"/>
              <a:cs typeface="Arial" panose="020B0604020202020204" pitchFamily="34" charset="0"/>
            </a:rPr>
            <a:t>Propuesta de acciones para elevar el impacto de la MCES</a:t>
          </a:r>
          <a:endParaRPr lang="es-ES" sz="2000" b="1" kern="1200" dirty="0">
            <a:solidFill>
              <a:schemeClr val="bg1"/>
            </a:solidFill>
            <a:latin typeface="Arial Narrow" panose="020B0606020202030204" pitchFamily="34" charset="0"/>
          </a:endParaRPr>
        </a:p>
      </dsp:txBody>
      <dsp:txXfrm>
        <a:off x="3971098" y="4709990"/>
        <a:ext cx="2532652" cy="808875"/>
      </dsp:txXfrm>
    </dsp:sp>
    <dsp:sp modelId="{BA2133D9-63D1-46E3-8D98-CC468C0F8ACC}">
      <dsp:nvSpPr>
        <dsp:cNvPr id="0" name=""/>
        <dsp:cNvSpPr/>
      </dsp:nvSpPr>
      <dsp:spPr>
        <a:xfrm>
          <a:off x="1657211" y="2356162"/>
          <a:ext cx="2821889" cy="1177995"/>
        </a:xfrm>
        <a:prstGeom prst="ellipse">
          <a:avLst/>
        </a:prstGeom>
        <a:solidFill>
          <a:schemeClr val="tx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_tradnl" sz="2000" b="1" kern="1200" dirty="0">
              <a:solidFill>
                <a:schemeClr val="bg1"/>
              </a:solidFill>
              <a:latin typeface="Arial Narrow" panose="020B0606020202030204" pitchFamily="34" charset="0"/>
              <a:cs typeface="Arial" panose="020B0604020202020204" pitchFamily="34" charset="0"/>
            </a:rPr>
            <a:t>Socialización de los resultados obtenidos</a:t>
          </a:r>
          <a:r>
            <a:rPr lang="es-ES_tradnl" sz="2000" b="1" kern="1200" dirty="0">
              <a:latin typeface="Arial Narrow" panose="020B0606020202030204" pitchFamily="34" charset="0"/>
              <a:cs typeface="Arial" panose="020B0604020202020204" pitchFamily="34" charset="0"/>
            </a:rPr>
            <a:t>.</a:t>
          </a:r>
          <a:endParaRPr lang="es-ES" sz="2000" b="1" kern="1200" dirty="0">
            <a:latin typeface="Arial Narrow" panose="020B0606020202030204" pitchFamily="34" charset="0"/>
          </a:endParaRPr>
        </a:p>
      </dsp:txBody>
      <dsp:txXfrm>
        <a:off x="2070467" y="2528675"/>
        <a:ext cx="1995377" cy="832969"/>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7027729-61D7-4195-BA42-01E266BF50B0}" type="datetimeFigureOut">
              <a:rPr lang="es-ES" smtClean="0"/>
              <a:t>24/01/2022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B5FBCE1-F3D7-406D-9479-0134FD43E71A}" type="slidenum">
              <a:rPr lang="es-ES" smtClean="0"/>
              <a:t>‹Nº›</a:t>
            </a:fld>
            <a:endParaRPr lang="es-ES"/>
          </a:p>
        </p:txBody>
      </p:sp>
    </p:spTree>
    <p:extLst>
      <p:ext uri="{BB962C8B-B14F-4D97-AF65-F5344CB8AC3E}">
        <p14:creationId xmlns:p14="http://schemas.microsoft.com/office/powerpoint/2010/main" val="451411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7027729-61D7-4195-BA42-01E266BF50B0}" type="datetimeFigureOut">
              <a:rPr lang="es-ES" smtClean="0"/>
              <a:t>24/01/2022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B5FBCE1-F3D7-406D-9479-0134FD43E71A}" type="slidenum">
              <a:rPr lang="es-ES" smtClean="0"/>
              <a:t>‹Nº›</a:t>
            </a:fld>
            <a:endParaRPr lang="es-ES"/>
          </a:p>
        </p:txBody>
      </p:sp>
    </p:spTree>
    <p:extLst>
      <p:ext uri="{BB962C8B-B14F-4D97-AF65-F5344CB8AC3E}">
        <p14:creationId xmlns:p14="http://schemas.microsoft.com/office/powerpoint/2010/main" val="4023045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7027729-61D7-4195-BA42-01E266BF50B0}" type="datetimeFigureOut">
              <a:rPr lang="es-ES" smtClean="0"/>
              <a:t>24/01/2022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B5FBCE1-F3D7-406D-9479-0134FD43E71A}" type="slidenum">
              <a:rPr lang="es-ES" smtClean="0"/>
              <a:t>‹Nº›</a:t>
            </a:fld>
            <a:endParaRPr lang="es-ES"/>
          </a:p>
        </p:txBody>
      </p:sp>
    </p:spTree>
    <p:extLst>
      <p:ext uri="{BB962C8B-B14F-4D97-AF65-F5344CB8AC3E}">
        <p14:creationId xmlns:p14="http://schemas.microsoft.com/office/powerpoint/2010/main" val="2239680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7027729-61D7-4195-BA42-01E266BF50B0}" type="datetimeFigureOut">
              <a:rPr lang="es-ES" smtClean="0"/>
              <a:t>24/01/2022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B5FBCE1-F3D7-406D-9479-0134FD43E71A}" type="slidenum">
              <a:rPr lang="es-ES" smtClean="0"/>
              <a:t>‹Nº›</a:t>
            </a:fld>
            <a:endParaRPr lang="es-ES"/>
          </a:p>
        </p:txBody>
      </p:sp>
    </p:spTree>
    <p:extLst>
      <p:ext uri="{BB962C8B-B14F-4D97-AF65-F5344CB8AC3E}">
        <p14:creationId xmlns:p14="http://schemas.microsoft.com/office/powerpoint/2010/main" val="2646581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07027729-61D7-4195-BA42-01E266BF50B0}" type="datetimeFigureOut">
              <a:rPr lang="es-ES" smtClean="0"/>
              <a:t>24/01/2022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B5FBCE1-F3D7-406D-9479-0134FD43E71A}" type="slidenum">
              <a:rPr lang="es-ES" smtClean="0"/>
              <a:t>‹Nº›</a:t>
            </a:fld>
            <a:endParaRPr lang="es-ES"/>
          </a:p>
        </p:txBody>
      </p:sp>
    </p:spTree>
    <p:extLst>
      <p:ext uri="{BB962C8B-B14F-4D97-AF65-F5344CB8AC3E}">
        <p14:creationId xmlns:p14="http://schemas.microsoft.com/office/powerpoint/2010/main" val="2501234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7027729-61D7-4195-BA42-01E266BF50B0}" type="datetimeFigureOut">
              <a:rPr lang="es-ES" smtClean="0"/>
              <a:t>24/01/2022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B5FBCE1-F3D7-406D-9479-0134FD43E71A}" type="slidenum">
              <a:rPr lang="es-ES" smtClean="0"/>
              <a:t>‹Nº›</a:t>
            </a:fld>
            <a:endParaRPr lang="es-ES"/>
          </a:p>
        </p:txBody>
      </p:sp>
    </p:spTree>
    <p:extLst>
      <p:ext uri="{BB962C8B-B14F-4D97-AF65-F5344CB8AC3E}">
        <p14:creationId xmlns:p14="http://schemas.microsoft.com/office/powerpoint/2010/main" val="611124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7027729-61D7-4195-BA42-01E266BF50B0}" type="datetimeFigureOut">
              <a:rPr lang="es-ES" smtClean="0"/>
              <a:t>24/01/2022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BB5FBCE1-F3D7-406D-9479-0134FD43E71A}" type="slidenum">
              <a:rPr lang="es-ES" smtClean="0"/>
              <a:t>‹Nº›</a:t>
            </a:fld>
            <a:endParaRPr lang="es-ES"/>
          </a:p>
        </p:txBody>
      </p:sp>
    </p:spTree>
    <p:extLst>
      <p:ext uri="{BB962C8B-B14F-4D97-AF65-F5344CB8AC3E}">
        <p14:creationId xmlns:p14="http://schemas.microsoft.com/office/powerpoint/2010/main" val="1125211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7027729-61D7-4195-BA42-01E266BF50B0}" type="datetimeFigureOut">
              <a:rPr lang="es-ES" smtClean="0"/>
              <a:t>24/01/2022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BB5FBCE1-F3D7-406D-9479-0134FD43E71A}" type="slidenum">
              <a:rPr lang="es-ES" smtClean="0"/>
              <a:t>‹Nº›</a:t>
            </a:fld>
            <a:endParaRPr lang="es-ES"/>
          </a:p>
        </p:txBody>
      </p:sp>
    </p:spTree>
    <p:extLst>
      <p:ext uri="{BB962C8B-B14F-4D97-AF65-F5344CB8AC3E}">
        <p14:creationId xmlns:p14="http://schemas.microsoft.com/office/powerpoint/2010/main" val="2027354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027729-61D7-4195-BA42-01E266BF50B0}" type="datetimeFigureOut">
              <a:rPr lang="es-ES" smtClean="0"/>
              <a:t>24/01/2022</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BB5FBCE1-F3D7-406D-9479-0134FD43E71A}" type="slidenum">
              <a:rPr lang="es-ES" smtClean="0"/>
              <a:t>‹Nº›</a:t>
            </a:fld>
            <a:endParaRPr lang="es-ES"/>
          </a:p>
        </p:txBody>
      </p:sp>
    </p:spTree>
    <p:extLst>
      <p:ext uri="{BB962C8B-B14F-4D97-AF65-F5344CB8AC3E}">
        <p14:creationId xmlns:p14="http://schemas.microsoft.com/office/powerpoint/2010/main" val="299350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07027729-61D7-4195-BA42-01E266BF50B0}" type="datetimeFigureOut">
              <a:rPr lang="es-ES" smtClean="0"/>
              <a:t>24/01/2022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B5FBCE1-F3D7-406D-9479-0134FD43E71A}" type="slidenum">
              <a:rPr lang="es-ES" smtClean="0"/>
              <a:t>‹Nº›</a:t>
            </a:fld>
            <a:endParaRPr lang="es-ES"/>
          </a:p>
        </p:txBody>
      </p:sp>
    </p:spTree>
    <p:extLst>
      <p:ext uri="{BB962C8B-B14F-4D97-AF65-F5344CB8AC3E}">
        <p14:creationId xmlns:p14="http://schemas.microsoft.com/office/powerpoint/2010/main" val="3770065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07027729-61D7-4195-BA42-01E266BF50B0}" type="datetimeFigureOut">
              <a:rPr lang="es-ES" smtClean="0"/>
              <a:t>24/01/2022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B5FBCE1-F3D7-406D-9479-0134FD43E71A}" type="slidenum">
              <a:rPr lang="es-ES" smtClean="0"/>
              <a:t>‹Nº›</a:t>
            </a:fld>
            <a:endParaRPr lang="es-ES"/>
          </a:p>
        </p:txBody>
      </p:sp>
    </p:spTree>
    <p:extLst>
      <p:ext uri="{BB962C8B-B14F-4D97-AF65-F5344CB8AC3E}">
        <p14:creationId xmlns:p14="http://schemas.microsoft.com/office/powerpoint/2010/main" val="316605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027729-61D7-4195-BA42-01E266BF50B0}" type="datetimeFigureOut">
              <a:rPr lang="es-ES" smtClean="0"/>
              <a:t>24/01/2022</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5FBCE1-F3D7-406D-9479-0134FD43E71A}" type="slidenum">
              <a:rPr lang="es-ES" smtClean="0"/>
              <a:t>‹Nº›</a:t>
            </a:fld>
            <a:endParaRPr lang="es-ES"/>
          </a:p>
        </p:txBody>
      </p:sp>
    </p:spTree>
    <p:extLst>
      <p:ext uri="{BB962C8B-B14F-4D97-AF65-F5344CB8AC3E}">
        <p14:creationId xmlns:p14="http://schemas.microsoft.com/office/powerpoint/2010/main" val="3399740279"/>
      </p:ext>
    </p:extLst>
  </p:cSld>
  <p:clrMap bg1="dk1" tx1="lt1" bg2="dk2" tx2="lt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3.wma"/><Relationship Id="rId7" Type="http://schemas.openxmlformats.org/officeDocument/2006/relationships/slideLayout" Target="../slideLayouts/slideLayout6.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audio" Target="../media/media1.wma"/><Relationship Id="rId5" Type="http://schemas.microsoft.com/office/2007/relationships/media" Target="../media/media1.wma"/><Relationship Id="rId4" Type="http://schemas.openxmlformats.org/officeDocument/2006/relationships/audio" Target="../media/media3.wma"/></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94014" y="246236"/>
            <a:ext cx="9775370" cy="2142698"/>
          </a:xfrm>
        </p:spPr>
        <p:txBody>
          <a:bodyPr>
            <a:noAutofit/>
          </a:bodyPr>
          <a:lstStyle/>
          <a:p>
            <a:r>
              <a:rPr lang="es-ES" sz="1800" dirty="0">
                <a:latin typeface="Arial" panose="020B0604020202020204" pitchFamily="34" charset="0"/>
                <a:cs typeface="Arial" panose="020B0604020202020204" pitchFamily="34" charset="0"/>
              </a:rPr>
              <a:t/>
            </a:r>
            <a:br>
              <a:rPr lang="es-ES" sz="1800" dirty="0">
                <a:latin typeface="Arial" panose="020B0604020202020204" pitchFamily="34" charset="0"/>
                <a:cs typeface="Arial" panose="020B0604020202020204" pitchFamily="34" charset="0"/>
              </a:rPr>
            </a:br>
            <a:r>
              <a:rPr lang="es-ES" sz="2400" b="1" dirty="0">
                <a:solidFill>
                  <a:schemeClr val="bg1"/>
                </a:solidFill>
                <a:latin typeface="Arial" panose="020B0604020202020204" pitchFamily="34" charset="0"/>
                <a:cs typeface="Arial" panose="020B0604020202020204" pitchFamily="34" charset="0"/>
              </a:rPr>
              <a:t>Universidad de La Habana</a:t>
            </a:r>
            <a:br>
              <a:rPr lang="es-ES" sz="2400" b="1" dirty="0">
                <a:solidFill>
                  <a:schemeClr val="bg1"/>
                </a:solidFill>
                <a:latin typeface="Arial" panose="020B0604020202020204" pitchFamily="34" charset="0"/>
                <a:cs typeface="Arial" panose="020B0604020202020204" pitchFamily="34" charset="0"/>
              </a:rPr>
            </a:br>
            <a:r>
              <a:rPr lang="es-ES" sz="2400" b="1" dirty="0">
                <a:solidFill>
                  <a:schemeClr val="bg1"/>
                </a:solidFill>
                <a:latin typeface="Arial" panose="020B0604020202020204" pitchFamily="34" charset="0"/>
                <a:cs typeface="Arial" panose="020B0604020202020204" pitchFamily="34" charset="0"/>
              </a:rPr>
              <a:t>Centro de Estudios para el Perfeccionamiento de la Educación Superior</a:t>
            </a:r>
            <a:br>
              <a:rPr lang="es-ES" sz="2400" b="1" dirty="0">
                <a:solidFill>
                  <a:schemeClr val="bg1"/>
                </a:solidFill>
                <a:latin typeface="Arial" panose="020B0604020202020204" pitchFamily="34" charset="0"/>
                <a:cs typeface="Arial" panose="020B0604020202020204" pitchFamily="34" charset="0"/>
              </a:rPr>
            </a:br>
            <a:r>
              <a:rPr lang="es-ES" sz="2400" b="1" dirty="0">
                <a:latin typeface="Arial" panose="020B0604020202020204" pitchFamily="34" charset="0"/>
                <a:cs typeface="Arial" panose="020B0604020202020204" pitchFamily="34" charset="0"/>
              </a:rPr>
              <a:t/>
            </a:r>
            <a:br>
              <a:rPr lang="es-ES" sz="2400" b="1" dirty="0">
                <a:latin typeface="Arial" panose="020B0604020202020204" pitchFamily="34" charset="0"/>
                <a:cs typeface="Arial" panose="020B0604020202020204" pitchFamily="34" charset="0"/>
              </a:rPr>
            </a:br>
            <a:r>
              <a:rPr lang="es-ES" sz="2400" b="1" dirty="0" smtClean="0">
                <a:solidFill>
                  <a:schemeClr val="bg1"/>
                </a:solidFill>
                <a:latin typeface="Arial" panose="020B0604020202020204" pitchFamily="34" charset="0"/>
                <a:cs typeface="Arial" panose="020B0604020202020204" pitchFamily="34" charset="0"/>
              </a:rPr>
              <a:t>Ponencia Universidad 2022</a:t>
            </a:r>
            <a:endParaRPr lang="es-ES" sz="2400" b="1" dirty="0">
              <a:solidFill>
                <a:schemeClr val="bg1"/>
              </a:solidFill>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351268" y="2666692"/>
            <a:ext cx="11489463" cy="1586756"/>
          </a:xfrm>
          <a:ln w="38100">
            <a:solidFill>
              <a:srgbClr val="A50021"/>
            </a:solidFill>
          </a:ln>
        </p:spPr>
        <p:txBody>
          <a:bodyPr>
            <a:noAutofit/>
          </a:bodyPr>
          <a:lstStyle/>
          <a:p>
            <a:pPr>
              <a:lnSpc>
                <a:spcPct val="110000"/>
              </a:lnSpc>
            </a:pPr>
            <a:r>
              <a:rPr lang="es-ES" b="1" dirty="0">
                <a:solidFill>
                  <a:srgbClr val="C00000"/>
                </a:solidFill>
                <a:latin typeface="Arial" panose="020B0604020202020204" pitchFamily="34" charset="0"/>
                <a:cs typeface="Arial" panose="020B0604020202020204" pitchFamily="34" charset="0"/>
              </a:rPr>
              <a:t>Evaluación del impacto del </a:t>
            </a:r>
            <a:r>
              <a:rPr lang="es-ES" b="1" dirty="0" smtClean="0">
                <a:solidFill>
                  <a:srgbClr val="C00000"/>
                </a:solidFill>
                <a:latin typeface="Arial" panose="020B0604020202020204" pitchFamily="34" charset="0"/>
                <a:cs typeface="Arial" panose="020B0604020202020204" pitchFamily="34" charset="0"/>
              </a:rPr>
              <a:t>Programa </a:t>
            </a:r>
            <a:r>
              <a:rPr lang="es-ES" b="1" dirty="0">
                <a:solidFill>
                  <a:srgbClr val="C00000"/>
                </a:solidFill>
                <a:latin typeface="Arial" panose="020B0604020202020204" pitchFamily="34" charset="0"/>
                <a:cs typeface="Arial" panose="020B0604020202020204" pitchFamily="34" charset="0"/>
              </a:rPr>
              <a:t>de </a:t>
            </a:r>
            <a:r>
              <a:rPr lang="es-ES" b="1" dirty="0" smtClean="0">
                <a:solidFill>
                  <a:srgbClr val="C00000"/>
                </a:solidFill>
                <a:latin typeface="Arial" panose="020B0604020202020204" pitchFamily="34" charset="0"/>
                <a:cs typeface="Arial" panose="020B0604020202020204" pitchFamily="34" charset="0"/>
              </a:rPr>
              <a:t>Maestría </a:t>
            </a:r>
            <a:r>
              <a:rPr lang="es-ES" b="1" dirty="0">
                <a:solidFill>
                  <a:srgbClr val="C00000"/>
                </a:solidFill>
                <a:latin typeface="Arial" panose="020B0604020202020204" pitchFamily="34" charset="0"/>
                <a:cs typeface="Arial" panose="020B0604020202020204" pitchFamily="34" charset="0"/>
              </a:rPr>
              <a:t>en Ciencias de la Educación Superior del Centro de Estudios para el Perfeccionamiento de la Educación Superior en </a:t>
            </a:r>
            <a:r>
              <a:rPr lang="es-ES" b="1" dirty="0" smtClean="0">
                <a:solidFill>
                  <a:srgbClr val="C00000"/>
                </a:solidFill>
                <a:latin typeface="Arial" panose="020B0604020202020204" pitchFamily="34" charset="0"/>
                <a:cs typeface="Arial" panose="020B0604020202020204" pitchFamily="34" charset="0"/>
              </a:rPr>
              <a:t>sus </a:t>
            </a:r>
            <a:r>
              <a:rPr lang="es-ES" b="1" dirty="0">
                <a:solidFill>
                  <a:srgbClr val="C00000"/>
                </a:solidFill>
                <a:latin typeface="Arial" panose="020B0604020202020204" pitchFamily="34" charset="0"/>
                <a:cs typeface="Arial" panose="020B0604020202020204" pitchFamily="34" charset="0"/>
              </a:rPr>
              <a:t>egresados</a:t>
            </a:r>
            <a:r>
              <a:rPr lang="es-ES" b="1" dirty="0">
                <a:solidFill>
                  <a:srgbClr val="C00000"/>
                </a:solidFill>
                <a:latin typeface="+mj-lt"/>
              </a:rPr>
              <a:t>.</a:t>
            </a:r>
          </a:p>
        </p:txBody>
      </p:sp>
      <p:sp>
        <p:nvSpPr>
          <p:cNvPr id="4" name="Rectángulo 3"/>
          <p:cNvSpPr/>
          <p:nvPr/>
        </p:nvSpPr>
        <p:spPr>
          <a:xfrm>
            <a:off x="330650" y="4568444"/>
            <a:ext cx="11092093" cy="2308324"/>
          </a:xfrm>
          <a:prstGeom prst="rect">
            <a:avLst/>
          </a:prstGeom>
        </p:spPr>
        <p:txBody>
          <a:bodyPr wrap="square">
            <a:spAutoFit/>
          </a:bodyPr>
          <a:lstStyle/>
          <a:p>
            <a:pPr algn="ctr"/>
            <a:r>
              <a:rPr lang="es-ES" sz="2400" b="1" dirty="0" smtClean="0">
                <a:solidFill>
                  <a:schemeClr val="bg1"/>
                </a:solidFill>
                <a:latin typeface="Arial" panose="020B0604020202020204" pitchFamily="34" charset="0"/>
                <a:cs typeface="Arial" pitchFamily="34" charset="0"/>
              </a:rPr>
              <a:t>Autores: </a:t>
            </a:r>
            <a:r>
              <a:rPr lang="es-ES" sz="2400" b="1" dirty="0" err="1" smtClean="0">
                <a:solidFill>
                  <a:schemeClr val="bg1"/>
                </a:solidFill>
                <a:latin typeface="Arial" panose="020B0604020202020204" pitchFamily="34" charset="0"/>
                <a:cs typeface="Arial" pitchFamily="34" charset="0"/>
              </a:rPr>
              <a:t>MSc</a:t>
            </a:r>
            <a:r>
              <a:rPr lang="es-ES" sz="2400" b="1" dirty="0" smtClean="0">
                <a:solidFill>
                  <a:schemeClr val="bg1"/>
                </a:solidFill>
                <a:latin typeface="Arial" panose="020B0604020202020204" pitchFamily="34" charset="0"/>
                <a:cs typeface="Arial" pitchFamily="34" charset="0"/>
              </a:rPr>
              <a:t>. </a:t>
            </a:r>
            <a:r>
              <a:rPr lang="es-ES" sz="2400" b="1" dirty="0">
                <a:solidFill>
                  <a:schemeClr val="bg1"/>
                </a:solidFill>
                <a:latin typeface="Arial" panose="020B0604020202020204" pitchFamily="34" charset="0"/>
                <a:cs typeface="Arial" pitchFamily="34" charset="0"/>
              </a:rPr>
              <a:t>Larisa Street </a:t>
            </a:r>
            <a:r>
              <a:rPr lang="es-ES" sz="2400" b="1" dirty="0" err="1" smtClean="0">
                <a:solidFill>
                  <a:schemeClr val="bg1"/>
                </a:solidFill>
                <a:latin typeface="Arial" panose="020B0604020202020204" pitchFamily="34" charset="0"/>
                <a:cs typeface="Arial" pitchFamily="34" charset="0"/>
              </a:rPr>
              <a:t>Trubkina</a:t>
            </a:r>
            <a:r>
              <a:rPr lang="es-ES" sz="2400" b="1" dirty="0" smtClean="0">
                <a:solidFill>
                  <a:schemeClr val="bg1"/>
                </a:solidFill>
                <a:latin typeface="Arial" panose="020B0604020202020204" pitchFamily="34" charset="0"/>
                <a:cs typeface="Arial" panose="020B0604020202020204" pitchFamily="34" charset="0"/>
              </a:rPr>
              <a:t>, </a:t>
            </a:r>
            <a:r>
              <a:rPr lang="es-ES" sz="2400" b="1" dirty="0">
                <a:solidFill>
                  <a:schemeClr val="bg1"/>
                </a:solidFill>
                <a:latin typeface="Arial" panose="020B0604020202020204" pitchFamily="34" charset="0"/>
                <a:cs typeface="Arial" panose="020B0604020202020204" pitchFamily="34" charset="0"/>
              </a:rPr>
              <a:t>Centro de Estudios para el Perfeccionamiento de la Educación Superior de la Universidad de La Habana, </a:t>
            </a:r>
            <a:r>
              <a:rPr lang="es-ES" sz="2400" b="1" dirty="0" smtClean="0">
                <a:solidFill>
                  <a:schemeClr val="bg1"/>
                </a:solidFill>
                <a:latin typeface="Arial" panose="020B0604020202020204" pitchFamily="34" charset="0"/>
                <a:cs typeface="Arial" panose="020B0604020202020204" pitchFamily="34" charset="0"/>
              </a:rPr>
              <a:t>Cuba.</a:t>
            </a:r>
            <a:endParaRPr lang="es-ES" sz="2400" b="1" dirty="0">
              <a:solidFill>
                <a:schemeClr val="bg1"/>
              </a:solidFill>
              <a:latin typeface="Arial" panose="020B0604020202020204" pitchFamily="34" charset="0"/>
              <a:cs typeface="Arial" pitchFamily="34" charset="0"/>
            </a:endParaRPr>
          </a:p>
          <a:p>
            <a:pPr algn="ctr"/>
            <a:r>
              <a:rPr lang="es-ES" sz="2400" b="1" dirty="0" smtClean="0">
                <a:solidFill>
                  <a:schemeClr val="bg1"/>
                </a:solidFill>
                <a:latin typeface="Arial" panose="020B0604020202020204" pitchFamily="34" charset="0"/>
                <a:cs typeface="Arial" pitchFamily="34" charset="0"/>
              </a:rPr>
              <a:t>Dra</a:t>
            </a:r>
            <a:r>
              <a:rPr lang="es-ES" sz="2400" b="1" dirty="0">
                <a:solidFill>
                  <a:schemeClr val="bg1"/>
                </a:solidFill>
                <a:latin typeface="Arial" panose="020B0604020202020204" pitchFamily="34" charset="0"/>
                <a:cs typeface="Arial" pitchFamily="34" charset="0"/>
              </a:rPr>
              <a:t>. C Judith Galarza </a:t>
            </a:r>
            <a:r>
              <a:rPr lang="es-ES" sz="2400" b="1" dirty="0" smtClean="0">
                <a:solidFill>
                  <a:schemeClr val="bg1"/>
                </a:solidFill>
                <a:latin typeface="Arial" panose="020B0604020202020204" pitchFamily="34" charset="0"/>
                <a:cs typeface="Arial" pitchFamily="34" charset="0"/>
              </a:rPr>
              <a:t>López,</a:t>
            </a:r>
            <a:r>
              <a:rPr lang="es-ES" sz="2400" b="1" dirty="0">
                <a:solidFill>
                  <a:schemeClr val="bg1"/>
                </a:solidFill>
                <a:latin typeface="Arial" panose="020B0604020202020204" pitchFamily="34" charset="0"/>
                <a:cs typeface="Arial" panose="020B0604020202020204" pitchFamily="34" charset="0"/>
              </a:rPr>
              <a:t> Universidad San Gregorio de Portoviejo, </a:t>
            </a:r>
            <a:r>
              <a:rPr lang="es-ES" sz="2400" b="1" dirty="0" smtClean="0">
                <a:solidFill>
                  <a:schemeClr val="bg1"/>
                </a:solidFill>
                <a:latin typeface="Arial" panose="020B0604020202020204" pitchFamily="34" charset="0"/>
                <a:cs typeface="Arial" panose="020B0604020202020204" pitchFamily="34" charset="0"/>
              </a:rPr>
              <a:t>Ecuador.</a:t>
            </a:r>
            <a:endParaRPr lang="es-ES" sz="2400" b="1" dirty="0">
              <a:solidFill>
                <a:schemeClr val="bg1"/>
              </a:solidFill>
              <a:latin typeface="Arial" panose="020B0604020202020204" pitchFamily="34" charset="0"/>
              <a:cs typeface="Arial" pitchFamily="34" charset="0"/>
            </a:endParaRPr>
          </a:p>
          <a:p>
            <a:pPr algn="ctr"/>
            <a:endParaRPr lang="es-ES" sz="2400" b="1" dirty="0">
              <a:solidFill>
                <a:schemeClr val="bg1"/>
              </a:solidFill>
              <a:latin typeface="Arial" panose="020B0604020202020204" pitchFamily="34" charset="0"/>
              <a:cs typeface="Arial" pitchFamily="34" charset="0"/>
            </a:endParaRPr>
          </a:p>
        </p:txBody>
      </p:sp>
      <p:pic>
        <p:nvPicPr>
          <p:cNvPr id="7" name="Imagen 6">
            <a:extLst>
              <a:ext uri="{FF2B5EF4-FFF2-40B4-BE49-F238E27FC236}">
                <a16:creationId xmlns:a16="http://schemas.microsoft.com/office/drawing/2014/main" id="{3E9EE568-A2F2-4855-ADDB-C221E9B387D8}"/>
              </a:ext>
            </a:extLst>
          </p:cNvPr>
          <p:cNvPicPr/>
          <p:nvPr/>
        </p:nvPicPr>
        <p:blipFill>
          <a:blip r:embed="rId4">
            <a:extLst>
              <a:ext uri="{28A0092B-C50C-407E-A947-70E740481C1C}">
                <a14:useLocalDpi xmlns:a14="http://schemas.microsoft.com/office/drawing/2010/main" val="0"/>
              </a:ext>
            </a:extLst>
          </a:blip>
          <a:srcRect t="25443" b="21909"/>
          <a:stretch>
            <a:fillRect/>
          </a:stretch>
        </p:blipFill>
        <p:spPr bwMode="auto">
          <a:xfrm>
            <a:off x="10975523" y="334760"/>
            <a:ext cx="885827" cy="973778"/>
          </a:xfrm>
          <a:prstGeom prst="rect">
            <a:avLst/>
          </a:prstGeom>
          <a:noFill/>
          <a:ln>
            <a:noFill/>
          </a:ln>
        </p:spPr>
      </p:pic>
      <p:pic>
        <p:nvPicPr>
          <p:cNvPr id="8" name="Imagen 7">
            <a:extLst>
              <a:ext uri="{FF2B5EF4-FFF2-40B4-BE49-F238E27FC236}">
                <a16:creationId xmlns:a16="http://schemas.microsoft.com/office/drawing/2014/main" id="{9359424D-59A9-40EA-8077-E2C8E4E75EEE}"/>
              </a:ext>
            </a:extLst>
          </p:cNvPr>
          <p:cNvPicPr/>
          <p:nvPr/>
        </p:nvPicPr>
        <p:blipFill>
          <a:blip r:embed="rId5">
            <a:extLst>
              <a:ext uri="{28A0092B-C50C-407E-A947-70E740481C1C}">
                <a14:useLocalDpi xmlns:a14="http://schemas.microsoft.com/office/drawing/2010/main" val="0"/>
              </a:ext>
            </a:extLst>
          </a:blip>
          <a:srcRect b="23708"/>
          <a:stretch>
            <a:fillRect/>
          </a:stretch>
        </p:blipFill>
        <p:spPr bwMode="auto">
          <a:xfrm>
            <a:off x="330650" y="242219"/>
            <a:ext cx="991966" cy="1066319"/>
          </a:xfrm>
          <a:prstGeom prst="rect">
            <a:avLst/>
          </a:prstGeom>
          <a:noFill/>
          <a:ln>
            <a:noFill/>
          </a:ln>
        </p:spPr>
      </p:pic>
      <p:pic>
        <p:nvPicPr>
          <p:cNvPr id="9"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0071128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3528"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50548" y="647084"/>
            <a:ext cx="10890904" cy="5563831"/>
          </a:xfrm>
          <a:prstGeom prst="rect">
            <a:avLst/>
          </a:prstGeom>
          <a:noFill/>
          <a:ln>
            <a:solidFill>
              <a:srgbClr val="C00000"/>
            </a:solidFill>
          </a:ln>
        </p:spPr>
        <p:txBody>
          <a:bodyPr wrap="square" rtlCol="0">
            <a:spAutoFit/>
          </a:bodyPr>
          <a:lstStyle/>
          <a:p>
            <a:pPr algn="ctr">
              <a:lnSpc>
                <a:spcPct val="150000"/>
              </a:lnSpc>
            </a:pPr>
            <a:r>
              <a:rPr lang="es-ES" sz="2400" b="1" u="sng" dirty="0">
                <a:solidFill>
                  <a:srgbClr val="C00000"/>
                </a:solidFill>
                <a:latin typeface="Arial" panose="020B0604020202020204" pitchFamily="34" charset="0"/>
                <a:cs typeface="Arial" panose="020B0604020202020204" pitchFamily="34" charset="0"/>
              </a:rPr>
              <a:t>Programa </a:t>
            </a:r>
            <a:r>
              <a:rPr lang="es-ES" sz="2400" u="sng" dirty="0">
                <a:solidFill>
                  <a:srgbClr val="C00000"/>
                </a:solidFill>
                <a:latin typeface="Arial" panose="020B0604020202020204" pitchFamily="34" charset="0"/>
                <a:cs typeface="Arial" panose="020B0604020202020204" pitchFamily="34" charset="0"/>
              </a:rPr>
              <a:t>de </a:t>
            </a:r>
            <a:r>
              <a:rPr lang="es-ES" sz="2400" b="1" u="sng" dirty="0">
                <a:solidFill>
                  <a:srgbClr val="C00000"/>
                </a:solidFill>
                <a:latin typeface="Arial" panose="020B0604020202020204" pitchFamily="34" charset="0"/>
                <a:cs typeface="Arial" panose="020B0604020202020204" pitchFamily="34" charset="0"/>
              </a:rPr>
              <a:t>Maestría en Ciencias de la Educación Superior del CEPES: </a:t>
            </a:r>
          </a:p>
          <a:p>
            <a:pPr marL="342900" indent="-342900">
              <a:lnSpc>
                <a:spcPct val="150000"/>
              </a:lnSpc>
              <a:buFont typeface="Arial" panose="020B0604020202020204" pitchFamily="34" charset="0"/>
              <a:buChar char="•"/>
            </a:pPr>
            <a:r>
              <a:rPr lang="es-ES" sz="2400" b="1" dirty="0">
                <a:solidFill>
                  <a:schemeClr val="bg1"/>
                </a:solidFill>
                <a:latin typeface="Arial" panose="020B0604020202020204" pitchFamily="34" charset="0"/>
                <a:cs typeface="Arial" panose="020B0604020202020204" pitchFamily="34" charset="0"/>
              </a:rPr>
              <a:t>Ha transitado </a:t>
            </a:r>
            <a:r>
              <a:rPr lang="es-ES" sz="2400" b="1" i="1" dirty="0">
                <a:solidFill>
                  <a:srgbClr val="C00000"/>
                </a:solidFill>
                <a:latin typeface="Arial" panose="020B0604020202020204" pitchFamily="34" charset="0"/>
                <a:cs typeface="Arial" panose="020B0604020202020204" pitchFamily="34" charset="0"/>
              </a:rPr>
              <a:t>varias versiones </a:t>
            </a:r>
            <a:r>
              <a:rPr lang="es-ES" sz="2400" b="1" dirty="0">
                <a:solidFill>
                  <a:srgbClr val="C00000"/>
                </a:solidFill>
                <a:latin typeface="Arial" panose="020B0604020202020204" pitchFamily="34" charset="0"/>
                <a:cs typeface="Arial" panose="020B0604020202020204" pitchFamily="34" charset="0"/>
              </a:rPr>
              <a:t>de su estructura curricular </a:t>
            </a:r>
          </a:p>
          <a:p>
            <a:pPr marL="342900" indent="19050">
              <a:lnSpc>
                <a:spcPct val="150000"/>
              </a:lnSpc>
              <a:buFont typeface="Wingdings" panose="05000000000000000000" pitchFamily="2" charset="2"/>
              <a:buChar char="ü"/>
              <a:tabLst>
                <a:tab pos="630238" algn="l"/>
              </a:tabLst>
            </a:pPr>
            <a:r>
              <a:rPr lang="es-ES" sz="2400" b="1" dirty="0">
                <a:solidFill>
                  <a:schemeClr val="bg1"/>
                </a:solidFill>
                <a:latin typeface="Arial" panose="020B0604020202020204" pitchFamily="34" charset="0"/>
                <a:cs typeface="Arial" panose="020B0604020202020204" pitchFamily="34" charset="0"/>
              </a:rPr>
              <a:t>     Programa A (1994-1996)</a:t>
            </a:r>
          </a:p>
          <a:p>
            <a:pPr marL="342900" indent="19050">
              <a:lnSpc>
                <a:spcPct val="150000"/>
              </a:lnSpc>
              <a:buFont typeface="Wingdings" panose="05000000000000000000" pitchFamily="2" charset="2"/>
              <a:buChar char="ü"/>
              <a:tabLst>
                <a:tab pos="630238" algn="l"/>
              </a:tabLst>
            </a:pPr>
            <a:r>
              <a:rPr lang="es-ES" sz="2400" b="1" dirty="0">
                <a:solidFill>
                  <a:schemeClr val="bg1"/>
                </a:solidFill>
                <a:latin typeface="Arial" panose="020B0604020202020204" pitchFamily="34" charset="0"/>
                <a:cs typeface="Arial" panose="020B0604020202020204" pitchFamily="34" charset="0"/>
              </a:rPr>
              <a:t>     Programa B (1997-2000)</a:t>
            </a:r>
          </a:p>
          <a:p>
            <a:pPr marL="342900" indent="19050">
              <a:lnSpc>
                <a:spcPct val="150000"/>
              </a:lnSpc>
              <a:buFont typeface="Wingdings" panose="05000000000000000000" pitchFamily="2" charset="2"/>
              <a:buChar char="ü"/>
              <a:tabLst>
                <a:tab pos="630238" algn="l"/>
              </a:tabLst>
            </a:pPr>
            <a:r>
              <a:rPr lang="es-ES" sz="2400" b="1" dirty="0">
                <a:solidFill>
                  <a:schemeClr val="bg1"/>
                </a:solidFill>
                <a:latin typeface="Arial" panose="020B0604020202020204" pitchFamily="34" charset="0"/>
                <a:cs typeface="Arial" panose="020B0604020202020204" pitchFamily="34" charset="0"/>
              </a:rPr>
              <a:t>     Programa C (2000- 2004)</a:t>
            </a:r>
          </a:p>
          <a:p>
            <a:pPr marL="342900" indent="19050">
              <a:lnSpc>
                <a:spcPct val="150000"/>
              </a:lnSpc>
              <a:buFont typeface="Wingdings" panose="05000000000000000000" pitchFamily="2" charset="2"/>
              <a:buChar char="ü"/>
              <a:tabLst>
                <a:tab pos="630238" algn="l"/>
              </a:tabLst>
            </a:pPr>
            <a:r>
              <a:rPr lang="es-ES" sz="2400" dirty="0">
                <a:solidFill>
                  <a:schemeClr val="bg1"/>
                </a:solidFill>
                <a:latin typeface="Arial" panose="020B0604020202020204" pitchFamily="34" charset="0"/>
                <a:cs typeface="Arial" panose="020B0604020202020204" pitchFamily="34" charset="0"/>
              </a:rPr>
              <a:t>     </a:t>
            </a:r>
            <a:r>
              <a:rPr lang="es-ES" sz="2400" b="1" dirty="0">
                <a:solidFill>
                  <a:schemeClr val="bg1"/>
                </a:solidFill>
                <a:latin typeface="Arial" panose="020B0604020202020204" pitchFamily="34" charset="0"/>
                <a:cs typeface="Arial" panose="020B0604020202020204" pitchFamily="34" charset="0"/>
              </a:rPr>
              <a:t>Programa D (2004- actualizado 2011)</a:t>
            </a:r>
          </a:p>
          <a:p>
            <a:pPr marL="285750" indent="-285750">
              <a:lnSpc>
                <a:spcPct val="150000"/>
              </a:lnSpc>
              <a:buFont typeface="Wingdings" panose="05000000000000000000" pitchFamily="2" charset="2"/>
              <a:buChar char="v"/>
            </a:pPr>
            <a:r>
              <a:rPr lang="es-ES" sz="2400" b="1" dirty="0">
                <a:solidFill>
                  <a:srgbClr val="C00000"/>
                </a:solidFill>
                <a:latin typeface="Arial" panose="020B0604020202020204" pitchFamily="34" charset="0"/>
                <a:cs typeface="Arial" panose="020B0604020202020204" pitchFamily="34" charset="0"/>
              </a:rPr>
              <a:t>Exigencias del </a:t>
            </a:r>
            <a:r>
              <a:rPr lang="es-ES" sz="2400" b="1" i="1" dirty="0">
                <a:solidFill>
                  <a:srgbClr val="C00000"/>
                </a:solidFill>
                <a:latin typeface="Arial" panose="020B0604020202020204" pitchFamily="34" charset="0"/>
                <a:cs typeface="Arial" panose="020B0604020202020204" pitchFamily="34" charset="0"/>
              </a:rPr>
              <a:t>Programa Categoría de Excelencia</a:t>
            </a:r>
          </a:p>
          <a:p>
            <a:pPr marL="285750" indent="-285750">
              <a:lnSpc>
                <a:spcPct val="150000"/>
              </a:lnSpc>
              <a:buFont typeface="Wingdings" panose="05000000000000000000" pitchFamily="2" charset="2"/>
              <a:buChar char="v"/>
            </a:pPr>
            <a:r>
              <a:rPr lang="es-ES" sz="2400" b="1" i="1" dirty="0">
                <a:solidFill>
                  <a:srgbClr val="C00000"/>
                </a:solidFill>
                <a:latin typeface="Arial" panose="020B0604020202020204" pitchFamily="34" charset="0"/>
                <a:cs typeface="Arial" panose="020B0604020202020204" pitchFamily="34" charset="0"/>
              </a:rPr>
              <a:t>Adecuación del Programa para su impartición a estudiantes chinos</a:t>
            </a:r>
          </a:p>
          <a:p>
            <a:pPr marL="285750" indent="-285750">
              <a:lnSpc>
                <a:spcPct val="150000"/>
              </a:lnSpc>
              <a:buFont typeface="Wingdings" panose="05000000000000000000" pitchFamily="2" charset="2"/>
              <a:buChar char="v"/>
            </a:pPr>
            <a:r>
              <a:rPr lang="es-ES" sz="2400" b="1" i="1" dirty="0">
                <a:solidFill>
                  <a:srgbClr val="C00000"/>
                </a:solidFill>
                <a:latin typeface="Arial" panose="020B0604020202020204" pitchFamily="34" charset="0"/>
                <a:cs typeface="Arial" panose="020B0604020202020204" pitchFamily="34" charset="0"/>
              </a:rPr>
              <a:t>Diseño programa específico apertura nueva Mención en Gestión de la Calidad y Evaluación de IES</a:t>
            </a:r>
          </a:p>
        </p:txBody>
      </p:sp>
      <p:pic>
        <p:nvPicPr>
          <p:cNvPr id="5" name="Imagen 13">
            <a:extLst>
              <a:ext uri="{FF2B5EF4-FFF2-40B4-BE49-F238E27FC236}">
                <a16:creationId xmlns:a16="http://schemas.microsoft.com/office/drawing/2014/main" id="{87B50006-1DC9-473A-8828-E0DB7D26A3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6234" y="2081048"/>
            <a:ext cx="2686050" cy="19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1203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905943563"/>
              </p:ext>
            </p:extLst>
          </p:nvPr>
        </p:nvGraphicFramePr>
        <p:xfrm>
          <a:off x="682171" y="972457"/>
          <a:ext cx="10617200" cy="57704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uadroTexto 1"/>
          <p:cNvSpPr txBox="1"/>
          <p:nvPr/>
        </p:nvSpPr>
        <p:spPr>
          <a:xfrm>
            <a:off x="8326847" y="5799319"/>
            <a:ext cx="3589362" cy="707886"/>
          </a:xfrm>
          <a:prstGeom prst="rect">
            <a:avLst/>
          </a:prstGeom>
          <a:noFill/>
          <a:ln w="38100">
            <a:solidFill>
              <a:srgbClr val="C00000"/>
            </a:solidFill>
          </a:ln>
        </p:spPr>
        <p:txBody>
          <a:bodyPr wrap="square" rtlCol="0">
            <a:spAutoFit/>
          </a:bodyPr>
          <a:lstStyle/>
          <a:p>
            <a:pPr algn="ctr"/>
            <a:r>
              <a:rPr lang="es-ES_tradnl" sz="2000" b="1" dirty="0">
                <a:solidFill>
                  <a:srgbClr val="C00000"/>
                </a:solidFill>
                <a:latin typeface="Arial" panose="020B0604020202020204" pitchFamily="34" charset="0"/>
                <a:cs typeface="Arial" panose="020B0604020202020204" pitchFamily="34" charset="0"/>
              </a:rPr>
              <a:t>Referente  </a:t>
            </a:r>
            <a:r>
              <a:rPr lang="es-MX" sz="2000" b="1" dirty="0">
                <a:solidFill>
                  <a:srgbClr val="C00000"/>
                </a:solidFill>
                <a:latin typeface="Arial" panose="020B0604020202020204" pitchFamily="34" charset="0"/>
                <a:cs typeface="Arial" panose="020B0604020202020204" pitchFamily="34" charset="0"/>
              </a:rPr>
              <a:t>Araujo</a:t>
            </a:r>
            <a:r>
              <a:rPr lang="es-ES_tradnl" sz="2000" b="1" dirty="0">
                <a:solidFill>
                  <a:srgbClr val="C00000"/>
                </a:solidFill>
                <a:latin typeface="Arial" panose="020B0604020202020204" pitchFamily="34" charset="0"/>
                <a:cs typeface="Arial" panose="020B0604020202020204" pitchFamily="34" charset="0"/>
              </a:rPr>
              <a:t> y Galarza (2012)</a:t>
            </a:r>
            <a:endParaRPr lang="es-ES" sz="2000" b="1" dirty="0">
              <a:solidFill>
                <a:srgbClr val="C00000"/>
              </a:solidFill>
              <a:latin typeface="Arial" panose="020B0604020202020204" pitchFamily="34" charset="0"/>
              <a:cs typeface="Arial" panose="020B0604020202020204" pitchFamily="34" charset="0"/>
            </a:endParaRPr>
          </a:p>
        </p:txBody>
      </p:sp>
      <p:sp>
        <p:nvSpPr>
          <p:cNvPr id="4" name="Rectángulo 3"/>
          <p:cNvSpPr/>
          <p:nvPr/>
        </p:nvSpPr>
        <p:spPr>
          <a:xfrm>
            <a:off x="1919525" y="245728"/>
            <a:ext cx="8650125" cy="584775"/>
          </a:xfrm>
          <a:prstGeom prst="rect">
            <a:avLst/>
          </a:prstGeom>
          <a:solidFill>
            <a:srgbClr val="FF0000"/>
          </a:solidFill>
          <a:ln w="38100">
            <a:solidFill>
              <a:srgbClr val="C00000"/>
            </a:solidFill>
          </a:ln>
        </p:spPr>
        <p:txBody>
          <a:bodyPr wrap="none">
            <a:spAutoFit/>
          </a:bodyPr>
          <a:lstStyle/>
          <a:p>
            <a:pPr lvl="0"/>
            <a:r>
              <a:rPr lang="es-ES" sz="3200" b="1" dirty="0">
                <a:latin typeface="Arial" panose="020B0604020202020204" pitchFamily="34" charset="0"/>
                <a:cs typeface="Arial" panose="020B0604020202020204" pitchFamily="34" charset="0"/>
              </a:rPr>
              <a:t>Metodología para la evaluación del impacto</a:t>
            </a:r>
          </a:p>
        </p:txBody>
      </p:sp>
      <p:sp>
        <p:nvSpPr>
          <p:cNvPr id="3" name="Rectángulo: esquinas redondeadas 2">
            <a:extLst>
              <a:ext uri="{FF2B5EF4-FFF2-40B4-BE49-F238E27FC236}">
                <a16:creationId xmlns:a16="http://schemas.microsoft.com/office/drawing/2014/main" id="{E3C83DC7-A7A2-419F-ACC3-614FACCECF98}"/>
              </a:ext>
            </a:extLst>
          </p:cNvPr>
          <p:cNvSpPr/>
          <p:nvPr/>
        </p:nvSpPr>
        <p:spPr>
          <a:xfrm>
            <a:off x="5257800" y="2302328"/>
            <a:ext cx="1159328" cy="587829"/>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bg1"/>
                </a:solidFill>
                <a:latin typeface="Arial" panose="020B0604020202020204" pitchFamily="34" charset="0"/>
                <a:cs typeface="Arial" panose="020B0604020202020204" pitchFamily="34" charset="0"/>
              </a:rPr>
              <a:t>Fase A</a:t>
            </a:r>
          </a:p>
        </p:txBody>
      </p:sp>
      <p:sp>
        <p:nvSpPr>
          <p:cNvPr id="8" name="Rectángulo: esquinas redondeadas 7">
            <a:extLst>
              <a:ext uri="{FF2B5EF4-FFF2-40B4-BE49-F238E27FC236}">
                <a16:creationId xmlns:a16="http://schemas.microsoft.com/office/drawing/2014/main" id="{2A58A523-E294-4791-8D5C-252B80A078E9}"/>
              </a:ext>
            </a:extLst>
          </p:cNvPr>
          <p:cNvSpPr/>
          <p:nvPr/>
        </p:nvSpPr>
        <p:spPr>
          <a:xfrm>
            <a:off x="9410322" y="3788219"/>
            <a:ext cx="1159328" cy="587829"/>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bg1"/>
                </a:solidFill>
                <a:latin typeface="Arial" panose="020B0604020202020204" pitchFamily="34" charset="0"/>
                <a:cs typeface="Arial" panose="020B0604020202020204" pitchFamily="34" charset="0"/>
              </a:rPr>
              <a:t>Fase B</a:t>
            </a:r>
          </a:p>
        </p:txBody>
      </p:sp>
      <p:sp>
        <p:nvSpPr>
          <p:cNvPr id="9" name="Rectángulo: esquinas redondeadas 8">
            <a:extLst>
              <a:ext uri="{FF2B5EF4-FFF2-40B4-BE49-F238E27FC236}">
                <a16:creationId xmlns:a16="http://schemas.microsoft.com/office/drawing/2014/main" id="{C14D6E9E-5B48-4761-B216-B736A37FB705}"/>
              </a:ext>
            </a:extLst>
          </p:cNvPr>
          <p:cNvSpPr/>
          <p:nvPr/>
        </p:nvSpPr>
        <p:spPr>
          <a:xfrm>
            <a:off x="5257800" y="4984730"/>
            <a:ext cx="1159328" cy="587829"/>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bg1"/>
                </a:solidFill>
                <a:latin typeface="Arial" panose="020B0604020202020204" pitchFamily="34" charset="0"/>
                <a:cs typeface="Arial" panose="020B0604020202020204" pitchFamily="34" charset="0"/>
              </a:rPr>
              <a:t>Fase C</a:t>
            </a:r>
          </a:p>
        </p:txBody>
      </p:sp>
      <p:sp>
        <p:nvSpPr>
          <p:cNvPr id="10" name="Rectángulo: esquinas redondeadas 9">
            <a:extLst>
              <a:ext uri="{FF2B5EF4-FFF2-40B4-BE49-F238E27FC236}">
                <a16:creationId xmlns:a16="http://schemas.microsoft.com/office/drawing/2014/main" id="{5682F4C1-A169-4786-ABD3-F1AF8D4F3B6D}"/>
              </a:ext>
            </a:extLst>
          </p:cNvPr>
          <p:cNvSpPr/>
          <p:nvPr/>
        </p:nvSpPr>
        <p:spPr>
          <a:xfrm>
            <a:off x="1515074" y="3494310"/>
            <a:ext cx="1159328" cy="587829"/>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bg1"/>
                </a:solidFill>
                <a:latin typeface="Arial" panose="020B0604020202020204" pitchFamily="34" charset="0"/>
                <a:cs typeface="Arial" panose="020B0604020202020204" pitchFamily="34" charset="0"/>
              </a:rPr>
              <a:t>Fase D</a:t>
            </a:r>
          </a:p>
        </p:txBody>
      </p:sp>
    </p:spTree>
    <p:extLst>
      <p:ext uri="{BB962C8B-B14F-4D97-AF65-F5344CB8AC3E}">
        <p14:creationId xmlns:p14="http://schemas.microsoft.com/office/powerpoint/2010/main" val="16811726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id="{B5371407-0704-4961-83BB-16167EE4B2F2}"/>
              </a:ext>
            </a:extLst>
          </p:cNvPr>
          <p:cNvSpPr/>
          <p:nvPr/>
        </p:nvSpPr>
        <p:spPr>
          <a:xfrm>
            <a:off x="315312" y="506298"/>
            <a:ext cx="1482521" cy="587829"/>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solidFill>
                  <a:schemeClr val="tx1"/>
                </a:solidFill>
                <a:latin typeface="Arial" panose="020B0604020202020204" pitchFamily="34" charset="0"/>
                <a:cs typeface="Arial" panose="020B0604020202020204" pitchFamily="34" charset="0"/>
              </a:rPr>
              <a:t>Fase A</a:t>
            </a:r>
          </a:p>
        </p:txBody>
      </p:sp>
      <p:sp>
        <p:nvSpPr>
          <p:cNvPr id="4" name="CuadroTexto 3">
            <a:extLst>
              <a:ext uri="{FF2B5EF4-FFF2-40B4-BE49-F238E27FC236}">
                <a16:creationId xmlns:a16="http://schemas.microsoft.com/office/drawing/2014/main" id="{352F5C11-2E42-465C-8038-9911DDC8DCCB}"/>
              </a:ext>
            </a:extLst>
          </p:cNvPr>
          <p:cNvSpPr txBox="1"/>
          <p:nvPr/>
        </p:nvSpPr>
        <p:spPr>
          <a:xfrm>
            <a:off x="1797833" y="538602"/>
            <a:ext cx="10152429" cy="523220"/>
          </a:xfrm>
          <a:prstGeom prst="rect">
            <a:avLst/>
          </a:prstGeom>
          <a:noFill/>
          <a:ln w="38100">
            <a:solidFill>
              <a:srgbClr val="C00000"/>
            </a:solidFill>
          </a:ln>
        </p:spPr>
        <p:txBody>
          <a:bodyPr wrap="square" rtlCol="0">
            <a:spAutoFit/>
          </a:bodyPr>
          <a:lstStyle/>
          <a:p>
            <a:pPr algn="ctr"/>
            <a:r>
              <a:rPr lang="es-ES_tradnl" sz="2800" b="1" dirty="0">
                <a:solidFill>
                  <a:schemeClr val="bg1"/>
                </a:solidFill>
                <a:latin typeface="Arial" panose="020B0604020202020204" pitchFamily="34" charset="0"/>
                <a:cs typeface="Arial" panose="020B0604020202020204" pitchFamily="34" charset="0"/>
              </a:rPr>
              <a:t>Planificación y organización de la evaluación del impacto.</a:t>
            </a:r>
            <a:endParaRPr lang="es-ES" sz="2800" dirty="0">
              <a:solidFill>
                <a:schemeClr val="bg1"/>
              </a:solidFill>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1223B759-145F-439E-9FC1-2E3790186B61}"/>
              </a:ext>
            </a:extLst>
          </p:cNvPr>
          <p:cNvSpPr txBox="1"/>
          <p:nvPr/>
        </p:nvSpPr>
        <p:spPr>
          <a:xfrm>
            <a:off x="315312" y="1576996"/>
            <a:ext cx="11414234" cy="4401205"/>
          </a:xfrm>
          <a:prstGeom prst="rect">
            <a:avLst/>
          </a:prstGeom>
          <a:solidFill>
            <a:schemeClr val="tx1"/>
          </a:solidFill>
          <a:ln>
            <a:solidFill>
              <a:srgbClr val="C00000"/>
            </a:solidFill>
          </a:ln>
        </p:spPr>
        <p:txBody>
          <a:bodyPr wrap="square" rtlCol="0">
            <a:spAutoFit/>
          </a:bodyPr>
          <a:lstStyle/>
          <a:p>
            <a:pPr marL="342900" indent="-342900" algn="just">
              <a:buFont typeface="Arial" panose="020B0604020202020204" pitchFamily="34" charset="0"/>
              <a:buChar char="•"/>
            </a:pPr>
            <a:r>
              <a:rPr lang="es-ES_tradnl" sz="2400" b="1" dirty="0">
                <a:solidFill>
                  <a:schemeClr val="bg1"/>
                </a:solidFill>
                <a:latin typeface="Arial" panose="020B0604020202020204" pitchFamily="34" charset="0"/>
                <a:cs typeface="Arial" panose="020B0604020202020204" pitchFamily="34" charset="0"/>
              </a:rPr>
              <a:t>Análisis bibliográfico, documental y la sistematización teórica de los conocimientos acerca del objeto de estudio (evaluación de impacto de las maestrías).</a:t>
            </a:r>
          </a:p>
          <a:p>
            <a:pPr marL="342900" indent="-342900" algn="just">
              <a:buFont typeface="Arial" panose="020B0604020202020204" pitchFamily="34" charset="0"/>
              <a:buChar char="•"/>
            </a:pPr>
            <a:endParaRPr lang="es-ES_tradnl" sz="1000" b="1" dirty="0">
              <a:solidFill>
                <a:schemeClr val="bg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_tradnl" sz="2400" b="1" dirty="0">
                <a:solidFill>
                  <a:schemeClr val="bg1"/>
                </a:solidFill>
                <a:latin typeface="Arial" panose="020B0604020202020204" pitchFamily="34" charset="0"/>
                <a:cs typeface="Arial" panose="020B0604020202020204" pitchFamily="34" charset="0"/>
              </a:rPr>
              <a:t>Identificación de los sujetos participantes en la investigación. </a:t>
            </a:r>
          </a:p>
          <a:p>
            <a:pPr marL="342900" indent="-342900" algn="just">
              <a:buFont typeface="Arial" panose="020B0604020202020204" pitchFamily="34" charset="0"/>
              <a:buChar char="•"/>
            </a:pPr>
            <a:endParaRPr lang="es-ES_tradnl" sz="1000" b="1" dirty="0">
              <a:solidFill>
                <a:schemeClr val="bg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_tradnl" sz="2400" b="1" dirty="0">
                <a:solidFill>
                  <a:schemeClr val="bg1"/>
                </a:solidFill>
                <a:latin typeface="Arial" panose="020B0604020202020204" pitchFamily="34" charset="0"/>
                <a:cs typeface="Arial" panose="020B0604020202020204" pitchFamily="34" charset="0"/>
              </a:rPr>
              <a:t>Elaboración de los instrumentos a utilizar para identificar los impactos de la maestría en los egresados.</a:t>
            </a:r>
          </a:p>
          <a:p>
            <a:pPr marL="342900" indent="-342900" algn="just">
              <a:buFont typeface="Arial" panose="020B0604020202020204" pitchFamily="34" charset="0"/>
              <a:buChar char="•"/>
            </a:pPr>
            <a:endParaRPr lang="es-ES_tradnl" sz="1000" b="1" dirty="0">
              <a:solidFill>
                <a:schemeClr val="bg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_tradnl" sz="2400" b="1" dirty="0">
                <a:solidFill>
                  <a:schemeClr val="bg1"/>
                </a:solidFill>
                <a:latin typeface="Arial" panose="020B0604020202020204" pitchFamily="34" charset="0"/>
                <a:cs typeface="Arial" panose="020B0604020202020204" pitchFamily="34" charset="0"/>
              </a:rPr>
              <a:t>Diseño de la base de datos en Excel para realizar el procesamiento automatizado de la información.</a:t>
            </a:r>
          </a:p>
          <a:p>
            <a:pPr marL="342900" indent="-342900" algn="just">
              <a:buFont typeface="Arial" panose="020B0604020202020204" pitchFamily="34" charset="0"/>
              <a:buChar char="•"/>
            </a:pPr>
            <a:endParaRPr lang="es-ES" sz="1000" b="1" dirty="0">
              <a:solidFill>
                <a:schemeClr val="bg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_tradnl" sz="2400" b="1" dirty="0">
                <a:solidFill>
                  <a:schemeClr val="bg1"/>
                </a:solidFill>
                <a:latin typeface="Arial" panose="020B0604020202020204" pitchFamily="34" charset="0"/>
                <a:cs typeface="Arial" panose="020B0604020202020204" pitchFamily="34" charset="0"/>
              </a:rPr>
              <a:t>Determinación de la forma de presentación y socialización de los resultados.</a:t>
            </a:r>
            <a:endParaRPr lang="es-ES"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38071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87B976D0-2598-410D-9923-E4F70C07217F}"/>
              </a:ext>
            </a:extLst>
          </p:cNvPr>
          <p:cNvSpPr txBox="1"/>
          <p:nvPr/>
        </p:nvSpPr>
        <p:spPr>
          <a:xfrm>
            <a:off x="5360277" y="1714650"/>
            <a:ext cx="6148552" cy="3970318"/>
          </a:xfrm>
          <a:prstGeom prst="rect">
            <a:avLst/>
          </a:prstGeom>
          <a:noFill/>
          <a:ln>
            <a:solidFill>
              <a:srgbClr val="C00000"/>
            </a:solidFill>
          </a:ln>
        </p:spPr>
        <p:txBody>
          <a:bodyPr wrap="square" rtlCol="0">
            <a:spAutoFit/>
          </a:bodyPr>
          <a:lstStyle/>
          <a:p>
            <a:pPr marL="342900" indent="-342900">
              <a:lnSpc>
                <a:spcPct val="150000"/>
              </a:lnSpc>
              <a:buFont typeface="Arial" panose="020B0604020202020204" pitchFamily="34" charset="0"/>
              <a:buChar char="•"/>
            </a:pPr>
            <a:r>
              <a:rPr lang="es-ES" sz="2400" b="1" dirty="0">
                <a:solidFill>
                  <a:schemeClr val="bg1"/>
                </a:solidFill>
                <a:latin typeface="Arial" panose="020B0604020202020204" pitchFamily="34" charset="0"/>
                <a:cs typeface="Arial" panose="020B0604020202020204" pitchFamily="34" charset="0"/>
              </a:rPr>
              <a:t>Desarrollo docente y profesional</a:t>
            </a:r>
          </a:p>
          <a:p>
            <a:pPr marL="342900" indent="-342900">
              <a:lnSpc>
                <a:spcPct val="150000"/>
              </a:lnSpc>
              <a:buFont typeface="Arial" panose="020B0604020202020204" pitchFamily="34" charset="0"/>
              <a:buChar char="•"/>
            </a:pPr>
            <a:r>
              <a:rPr lang="es-ES" sz="2400" b="1" dirty="0">
                <a:solidFill>
                  <a:schemeClr val="bg1"/>
                </a:solidFill>
                <a:latin typeface="Arial" panose="020B0604020202020204" pitchFamily="34" charset="0"/>
                <a:cs typeface="Arial" panose="020B0604020202020204" pitchFamily="34" charset="0"/>
              </a:rPr>
              <a:t>Desempeño en pregrado y posgrado</a:t>
            </a:r>
          </a:p>
          <a:p>
            <a:pPr marL="342900" indent="-342900">
              <a:lnSpc>
                <a:spcPct val="150000"/>
              </a:lnSpc>
              <a:buFont typeface="Arial" panose="020B0604020202020204" pitchFamily="34" charset="0"/>
              <a:buChar char="•"/>
            </a:pPr>
            <a:r>
              <a:rPr lang="es-ES" sz="2400" b="1" dirty="0">
                <a:solidFill>
                  <a:schemeClr val="bg1"/>
                </a:solidFill>
                <a:latin typeface="Arial" panose="020B0604020202020204" pitchFamily="34" charset="0"/>
                <a:cs typeface="Arial" panose="020B0604020202020204" pitchFamily="34" charset="0"/>
              </a:rPr>
              <a:t>Trabajo metodológico</a:t>
            </a:r>
          </a:p>
          <a:p>
            <a:pPr marL="342900" indent="-342900">
              <a:lnSpc>
                <a:spcPct val="150000"/>
              </a:lnSpc>
              <a:buFont typeface="Arial" panose="020B0604020202020204" pitchFamily="34" charset="0"/>
              <a:buChar char="•"/>
            </a:pPr>
            <a:r>
              <a:rPr lang="es-ES" sz="2400" b="1" dirty="0">
                <a:solidFill>
                  <a:schemeClr val="bg1"/>
                </a:solidFill>
                <a:latin typeface="Arial" panose="020B0604020202020204" pitchFamily="34" charset="0"/>
                <a:cs typeface="Arial" panose="020B0604020202020204" pitchFamily="34" charset="0"/>
              </a:rPr>
              <a:t>Preparación científica investigativa</a:t>
            </a:r>
          </a:p>
          <a:p>
            <a:pPr marL="342900" indent="-342900">
              <a:lnSpc>
                <a:spcPct val="150000"/>
              </a:lnSpc>
              <a:buFont typeface="Arial" panose="020B0604020202020204" pitchFamily="34" charset="0"/>
              <a:buChar char="•"/>
            </a:pPr>
            <a:r>
              <a:rPr lang="es-ES" sz="2400" b="1" dirty="0">
                <a:solidFill>
                  <a:schemeClr val="bg1"/>
                </a:solidFill>
                <a:latin typeface="Arial" panose="020B0604020202020204" pitchFamily="34" charset="0"/>
                <a:cs typeface="Arial" panose="020B0604020202020204" pitchFamily="34" charset="0"/>
              </a:rPr>
              <a:t>Producción científica</a:t>
            </a:r>
          </a:p>
          <a:p>
            <a:pPr marL="342900" indent="-342900">
              <a:lnSpc>
                <a:spcPct val="150000"/>
              </a:lnSpc>
              <a:buFont typeface="Arial" panose="020B0604020202020204" pitchFamily="34" charset="0"/>
              <a:buChar char="•"/>
            </a:pPr>
            <a:r>
              <a:rPr lang="es-ES" sz="2400" b="1" dirty="0">
                <a:solidFill>
                  <a:schemeClr val="bg1"/>
                </a:solidFill>
                <a:latin typeface="Arial" panose="020B0604020202020204" pitchFamily="34" charset="0"/>
                <a:cs typeface="Arial" panose="020B0604020202020204" pitchFamily="34" charset="0"/>
              </a:rPr>
              <a:t>Desarrollo individual</a:t>
            </a:r>
          </a:p>
          <a:p>
            <a:pPr marL="342900" indent="-342900">
              <a:lnSpc>
                <a:spcPct val="150000"/>
              </a:lnSpc>
              <a:buFont typeface="Arial" panose="020B0604020202020204" pitchFamily="34" charset="0"/>
              <a:buChar char="•"/>
            </a:pPr>
            <a:r>
              <a:rPr lang="es-ES" sz="2400" b="1" dirty="0">
                <a:solidFill>
                  <a:schemeClr val="bg1"/>
                </a:solidFill>
                <a:latin typeface="Arial" panose="020B0604020202020204" pitchFamily="34" charset="0"/>
                <a:cs typeface="Arial" panose="020B0604020202020204" pitchFamily="34" charset="0"/>
              </a:rPr>
              <a:t>Comportamiento humano</a:t>
            </a:r>
          </a:p>
        </p:txBody>
      </p:sp>
      <p:sp>
        <p:nvSpPr>
          <p:cNvPr id="12" name="Rectángulo: esquinas redondeadas 11">
            <a:extLst>
              <a:ext uri="{FF2B5EF4-FFF2-40B4-BE49-F238E27FC236}">
                <a16:creationId xmlns:a16="http://schemas.microsoft.com/office/drawing/2014/main" id="{55054ACD-57FE-4338-A799-4D1F21DB0293}"/>
              </a:ext>
            </a:extLst>
          </p:cNvPr>
          <p:cNvSpPr/>
          <p:nvPr/>
        </p:nvSpPr>
        <p:spPr>
          <a:xfrm>
            <a:off x="315312" y="506298"/>
            <a:ext cx="1482521" cy="587829"/>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solidFill>
                  <a:schemeClr val="tx1"/>
                </a:solidFill>
                <a:latin typeface="Arial" panose="020B0604020202020204" pitchFamily="34" charset="0"/>
                <a:cs typeface="Arial" panose="020B0604020202020204" pitchFamily="34" charset="0"/>
              </a:rPr>
              <a:t>Fase B</a:t>
            </a:r>
          </a:p>
        </p:txBody>
      </p:sp>
      <p:sp>
        <p:nvSpPr>
          <p:cNvPr id="13" name="CuadroTexto 12">
            <a:extLst>
              <a:ext uri="{FF2B5EF4-FFF2-40B4-BE49-F238E27FC236}">
                <a16:creationId xmlns:a16="http://schemas.microsoft.com/office/drawing/2014/main" id="{41C5206B-99BD-4CCA-8052-BE617197B8DA}"/>
              </a:ext>
            </a:extLst>
          </p:cNvPr>
          <p:cNvSpPr txBox="1"/>
          <p:nvPr/>
        </p:nvSpPr>
        <p:spPr>
          <a:xfrm>
            <a:off x="1797833" y="538602"/>
            <a:ext cx="9900181" cy="523220"/>
          </a:xfrm>
          <a:prstGeom prst="rect">
            <a:avLst/>
          </a:prstGeom>
          <a:noFill/>
          <a:ln w="38100">
            <a:solidFill>
              <a:srgbClr val="C00000"/>
            </a:solidFill>
          </a:ln>
        </p:spPr>
        <p:txBody>
          <a:bodyPr wrap="square" rtlCol="0">
            <a:spAutoFit/>
          </a:bodyPr>
          <a:lstStyle/>
          <a:p>
            <a:pPr algn="ctr"/>
            <a:r>
              <a:rPr lang="es-ES_tradnl" sz="2800" b="1" dirty="0">
                <a:solidFill>
                  <a:schemeClr val="bg1"/>
                </a:solidFill>
                <a:latin typeface="Arial" panose="020B0604020202020204" pitchFamily="34" charset="0"/>
                <a:cs typeface="Arial" panose="020B0604020202020204" pitchFamily="34" charset="0"/>
              </a:rPr>
              <a:t>Diagnóstico del impacto de la MCES en los egresados.</a:t>
            </a:r>
            <a:endParaRPr lang="es-ES" sz="2800" dirty="0">
              <a:solidFill>
                <a:schemeClr val="bg1"/>
              </a:solidFill>
              <a:latin typeface="Arial" panose="020B0604020202020204" pitchFamily="34" charset="0"/>
              <a:cs typeface="Arial" panose="020B0604020202020204" pitchFamily="34" charset="0"/>
            </a:endParaRPr>
          </a:p>
        </p:txBody>
      </p:sp>
      <p:sp>
        <p:nvSpPr>
          <p:cNvPr id="2" name="Elipse 1">
            <a:extLst>
              <a:ext uri="{FF2B5EF4-FFF2-40B4-BE49-F238E27FC236}">
                <a16:creationId xmlns:a16="http://schemas.microsoft.com/office/drawing/2014/main" id="{0FDCC45C-4298-4910-BDBB-FC000B286AA1}"/>
              </a:ext>
            </a:extLst>
          </p:cNvPr>
          <p:cNvSpPr/>
          <p:nvPr/>
        </p:nvSpPr>
        <p:spPr>
          <a:xfrm>
            <a:off x="683171" y="1876096"/>
            <a:ext cx="4051738" cy="3105807"/>
          </a:xfrm>
          <a:prstGeom prst="ellipse">
            <a:avLst/>
          </a:prstGeom>
          <a:solidFill>
            <a:srgbClr val="C0000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Óptica de los egresados, directivos y empleadores</a:t>
            </a:r>
          </a:p>
        </p:txBody>
      </p:sp>
      <p:sp>
        <p:nvSpPr>
          <p:cNvPr id="7" name="Abrir llave 6">
            <a:extLst>
              <a:ext uri="{FF2B5EF4-FFF2-40B4-BE49-F238E27FC236}">
                <a16:creationId xmlns:a16="http://schemas.microsoft.com/office/drawing/2014/main" id="{2A7021C4-71CD-48A5-8511-79C0A6B33FD9}"/>
              </a:ext>
            </a:extLst>
          </p:cNvPr>
          <p:cNvSpPr/>
          <p:nvPr/>
        </p:nvSpPr>
        <p:spPr>
          <a:xfrm>
            <a:off x="4459012" y="1504059"/>
            <a:ext cx="551793" cy="4391500"/>
          </a:xfrm>
          <a:prstGeom prst="leftBrace">
            <a:avLst/>
          </a:prstGeom>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extLst>
      <p:ext uri="{BB962C8B-B14F-4D97-AF65-F5344CB8AC3E}">
        <p14:creationId xmlns:p14="http://schemas.microsoft.com/office/powerpoint/2010/main" val="30918474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3652167" y="1647849"/>
            <a:ext cx="8245367" cy="4616648"/>
          </a:xfrm>
          <a:prstGeom prst="rect">
            <a:avLst/>
          </a:prstGeom>
          <a:noFill/>
          <a:ln>
            <a:solidFill>
              <a:srgbClr val="C00000"/>
            </a:solidFill>
          </a:ln>
        </p:spPr>
        <p:txBody>
          <a:bodyPr wrap="square" rtlCol="0">
            <a:spAutoFit/>
          </a:bodyPr>
          <a:lstStyle/>
          <a:p>
            <a:pPr marL="342900" lvl="0" indent="-342900" algn="just">
              <a:buFont typeface="Arial" panose="020B0604020202020204" pitchFamily="34" charset="0"/>
              <a:buChar char="•"/>
            </a:pPr>
            <a:r>
              <a:rPr lang="es-ES" sz="2400" b="1" dirty="0">
                <a:solidFill>
                  <a:schemeClr val="bg1"/>
                </a:solidFill>
                <a:latin typeface="Arial" panose="020B0604020202020204" pitchFamily="34" charset="0"/>
                <a:cs typeface="Arial" panose="020B0604020202020204" pitchFamily="34" charset="0"/>
              </a:rPr>
              <a:t>La actualización sistemática del PMCES para satisfacer demandas del entorno nacional e internacional.</a:t>
            </a:r>
          </a:p>
          <a:p>
            <a:pPr marL="342900" lvl="0" indent="-342900" algn="just">
              <a:buFont typeface="Arial" panose="020B0604020202020204" pitchFamily="34" charset="0"/>
              <a:buChar char="•"/>
            </a:pPr>
            <a:endParaRPr lang="es-ES" sz="1000" b="1" dirty="0">
              <a:solidFill>
                <a:schemeClr val="bg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2400" b="1" dirty="0">
                <a:solidFill>
                  <a:schemeClr val="bg1"/>
                </a:solidFill>
                <a:latin typeface="Arial" panose="020B0604020202020204" pitchFamily="34" charset="0"/>
                <a:cs typeface="Arial" panose="020B0604020202020204" pitchFamily="34" charset="0"/>
              </a:rPr>
              <a:t>El proceso de selección de los maestrantes como garantía del éxito en el tránsito por el proceso formativo.</a:t>
            </a:r>
          </a:p>
          <a:p>
            <a:pPr marL="342900" indent="-342900" algn="just">
              <a:buFont typeface="Arial" panose="020B0604020202020204" pitchFamily="34" charset="0"/>
              <a:buChar char="•"/>
            </a:pPr>
            <a:endParaRPr lang="es-ES" sz="1000" b="1" dirty="0">
              <a:solidFill>
                <a:schemeClr val="bg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2400" b="1" dirty="0">
                <a:solidFill>
                  <a:schemeClr val="bg1"/>
                </a:solidFill>
                <a:latin typeface="Arial" panose="020B0604020202020204" pitchFamily="34" charset="0"/>
                <a:cs typeface="Arial" panose="020B0604020202020204" pitchFamily="34" charset="0"/>
              </a:rPr>
              <a:t>El trabajo metodológico como soporte de la calidad del proceso de formación de los másteres.</a:t>
            </a:r>
          </a:p>
          <a:p>
            <a:pPr marL="342900" indent="-342900" algn="just">
              <a:buFont typeface="Arial" panose="020B0604020202020204" pitchFamily="34" charset="0"/>
              <a:buChar char="•"/>
            </a:pPr>
            <a:endParaRPr lang="es-ES" sz="1000" dirty="0">
              <a:solidFill>
                <a:schemeClr val="bg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2400" b="1" dirty="0">
                <a:solidFill>
                  <a:schemeClr val="bg1"/>
                </a:solidFill>
                <a:latin typeface="Arial" panose="020B0604020202020204" pitchFamily="34" charset="0"/>
                <a:cs typeface="Arial" panose="020B0604020202020204" pitchFamily="34" charset="0"/>
              </a:rPr>
              <a:t>El rigor en el proceso de formación como contribución al incremento de sus resultados e impactos.</a:t>
            </a:r>
          </a:p>
        </p:txBody>
      </p:sp>
      <p:sp>
        <p:nvSpPr>
          <p:cNvPr id="5" name="Rectángulo: esquinas redondeadas 4">
            <a:extLst>
              <a:ext uri="{FF2B5EF4-FFF2-40B4-BE49-F238E27FC236}">
                <a16:creationId xmlns:a16="http://schemas.microsoft.com/office/drawing/2014/main" id="{71ADA379-51A2-49EF-963B-9D68FAE0EBAF}"/>
              </a:ext>
            </a:extLst>
          </p:cNvPr>
          <p:cNvSpPr/>
          <p:nvPr/>
        </p:nvSpPr>
        <p:spPr>
          <a:xfrm>
            <a:off x="294466" y="1529115"/>
            <a:ext cx="3058510" cy="2304085"/>
          </a:xfrm>
          <a:prstGeom prst="roundRect">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i="1" dirty="0">
                <a:latin typeface="Arial" panose="020B0604020202020204" pitchFamily="34" charset="0"/>
                <a:cs typeface="Arial" panose="020B0604020202020204" pitchFamily="34" charset="0"/>
              </a:rPr>
              <a:t>Enunciados Básicos </a:t>
            </a:r>
          </a:p>
          <a:p>
            <a:pPr algn="ctr"/>
            <a:r>
              <a:rPr lang="es-ES" sz="2800" b="1" i="1" dirty="0">
                <a:latin typeface="Arial" panose="020B0604020202020204" pitchFamily="34" charset="0"/>
                <a:cs typeface="Arial" panose="020B0604020202020204" pitchFamily="34" charset="0"/>
              </a:rPr>
              <a:t>para la Mejora</a:t>
            </a:r>
            <a:endParaRPr lang="es-ES" sz="2800" b="1" dirty="0">
              <a:latin typeface="Arial" panose="020B0604020202020204" pitchFamily="34" charset="0"/>
              <a:cs typeface="Arial" panose="020B0604020202020204" pitchFamily="34" charset="0"/>
            </a:endParaRPr>
          </a:p>
        </p:txBody>
      </p:sp>
      <p:sp>
        <p:nvSpPr>
          <p:cNvPr id="7" name="Flecha: doblada 6">
            <a:extLst>
              <a:ext uri="{FF2B5EF4-FFF2-40B4-BE49-F238E27FC236}">
                <a16:creationId xmlns:a16="http://schemas.microsoft.com/office/drawing/2014/main" id="{55AA7AB6-1EC9-4CEF-BB8F-F0B737BCFAD5}"/>
              </a:ext>
            </a:extLst>
          </p:cNvPr>
          <p:cNvSpPr/>
          <p:nvPr/>
        </p:nvSpPr>
        <p:spPr>
          <a:xfrm rot="9271039" flipH="1">
            <a:off x="1980724" y="3811672"/>
            <a:ext cx="1304235" cy="1024759"/>
          </a:xfrm>
          <a:prstGeom prst="ben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8" name="Rectángulo: esquinas redondeadas 7">
            <a:extLst>
              <a:ext uri="{FF2B5EF4-FFF2-40B4-BE49-F238E27FC236}">
                <a16:creationId xmlns:a16="http://schemas.microsoft.com/office/drawing/2014/main" id="{319893EA-C7CB-4DDE-BD9B-CE83B4B2AC3F}"/>
              </a:ext>
            </a:extLst>
          </p:cNvPr>
          <p:cNvSpPr/>
          <p:nvPr/>
        </p:nvSpPr>
        <p:spPr>
          <a:xfrm>
            <a:off x="294466" y="322888"/>
            <a:ext cx="1482521" cy="587829"/>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solidFill>
                  <a:schemeClr val="tx1"/>
                </a:solidFill>
                <a:latin typeface="Arial" panose="020B0604020202020204" pitchFamily="34" charset="0"/>
                <a:cs typeface="Arial" panose="020B0604020202020204" pitchFamily="34" charset="0"/>
              </a:rPr>
              <a:t>Fase C</a:t>
            </a:r>
          </a:p>
        </p:txBody>
      </p:sp>
      <p:sp>
        <p:nvSpPr>
          <p:cNvPr id="4" name="CuadroTexto 3">
            <a:extLst>
              <a:ext uri="{FF2B5EF4-FFF2-40B4-BE49-F238E27FC236}">
                <a16:creationId xmlns:a16="http://schemas.microsoft.com/office/drawing/2014/main" id="{C74378BA-B80C-4746-996B-1DE85E52979D}"/>
              </a:ext>
            </a:extLst>
          </p:cNvPr>
          <p:cNvSpPr txBox="1"/>
          <p:nvPr/>
        </p:nvSpPr>
        <p:spPr>
          <a:xfrm>
            <a:off x="1776987" y="360321"/>
            <a:ext cx="10073815" cy="523220"/>
          </a:xfrm>
          <a:prstGeom prst="rect">
            <a:avLst/>
          </a:prstGeom>
          <a:noFill/>
          <a:ln w="38100">
            <a:solidFill>
              <a:srgbClr val="C00000"/>
            </a:solidFill>
          </a:ln>
        </p:spPr>
        <p:txBody>
          <a:bodyPr wrap="square" rtlCol="0">
            <a:spAutoFit/>
          </a:bodyPr>
          <a:lstStyle/>
          <a:p>
            <a:r>
              <a:rPr lang="es-ES_tradnl" sz="2800" b="1" dirty="0">
                <a:solidFill>
                  <a:schemeClr val="bg1"/>
                </a:solidFill>
                <a:latin typeface="Arial" panose="020B0604020202020204" pitchFamily="34" charset="0"/>
                <a:cs typeface="Arial" panose="020B0604020202020204" pitchFamily="34" charset="0"/>
              </a:rPr>
              <a:t>Propuesta de acciones para elevar el impacto de la MCES.</a:t>
            </a:r>
            <a:endParaRPr lang="es-E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9824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CEFBA5D-FD10-4573-81BC-76E6027705C9}"/>
              </a:ext>
            </a:extLst>
          </p:cNvPr>
          <p:cNvSpPr txBox="1"/>
          <p:nvPr/>
        </p:nvSpPr>
        <p:spPr>
          <a:xfrm>
            <a:off x="3673361" y="1557862"/>
            <a:ext cx="8245367" cy="3416320"/>
          </a:xfrm>
          <a:prstGeom prst="rect">
            <a:avLst/>
          </a:prstGeom>
          <a:noFill/>
          <a:ln>
            <a:solidFill>
              <a:srgbClr val="C00000"/>
            </a:solidFill>
          </a:ln>
        </p:spPr>
        <p:txBody>
          <a:bodyPr wrap="square" rtlCol="0">
            <a:spAutoFit/>
          </a:bodyPr>
          <a:lstStyle/>
          <a:p>
            <a:pPr marL="342900" indent="-342900" algn="just">
              <a:buFont typeface="Arial" panose="020B0604020202020204" pitchFamily="34" charset="0"/>
              <a:buChar char="•"/>
            </a:pPr>
            <a:r>
              <a:rPr lang="es-ES" sz="2400" b="1" dirty="0">
                <a:solidFill>
                  <a:schemeClr val="bg1"/>
                </a:solidFill>
                <a:latin typeface="Arial" panose="020B0604020202020204" pitchFamily="34" charset="0"/>
                <a:cs typeface="Arial" panose="020B0604020202020204" pitchFamily="34" charset="0"/>
              </a:rPr>
              <a:t>El desarrollo de alternativas para elevar la visibilidad del programa y de sus resultados e impactos.</a:t>
            </a:r>
          </a:p>
          <a:p>
            <a:pPr marL="342900" indent="-342900" algn="just">
              <a:buFont typeface="Arial" panose="020B0604020202020204" pitchFamily="34" charset="0"/>
              <a:buChar char="•"/>
            </a:pPr>
            <a:endParaRPr lang="es-ES" sz="2400" dirty="0">
              <a:solidFill>
                <a:schemeClr val="bg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2400" b="1" dirty="0">
                <a:solidFill>
                  <a:schemeClr val="bg1"/>
                </a:solidFill>
                <a:latin typeface="Arial" panose="020B0604020202020204" pitchFamily="34" charset="0"/>
                <a:cs typeface="Arial" panose="020B0604020202020204" pitchFamily="34" charset="0"/>
              </a:rPr>
              <a:t>La virtualidad como alternativa de desarrollo académico del programa en diferentes escenarios. </a:t>
            </a:r>
          </a:p>
          <a:p>
            <a:pPr marL="342900" indent="-342900" algn="just">
              <a:buFont typeface="Arial" panose="020B0604020202020204" pitchFamily="34" charset="0"/>
              <a:buChar char="•"/>
            </a:pPr>
            <a:endParaRPr lang="es-ES" sz="2400" dirty="0">
              <a:solidFill>
                <a:schemeClr val="bg1"/>
              </a:solidFill>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es-ES" sz="2400" b="1" dirty="0">
                <a:solidFill>
                  <a:schemeClr val="bg1"/>
                </a:solidFill>
                <a:latin typeface="Arial" panose="020B0604020202020204" pitchFamily="34" charset="0"/>
                <a:cs typeface="Arial" panose="020B0604020202020204" pitchFamily="34" charset="0"/>
              </a:rPr>
              <a:t>El</a:t>
            </a:r>
            <a:r>
              <a:rPr lang="es-ES" sz="2400" b="1" dirty="0">
                <a:latin typeface="Arial" panose="020B0604020202020204" pitchFamily="34" charset="0"/>
                <a:cs typeface="Arial" panose="020B0604020202020204" pitchFamily="34" charset="0"/>
              </a:rPr>
              <a:t> </a:t>
            </a:r>
            <a:r>
              <a:rPr lang="es-ES" sz="2400" b="1" dirty="0">
                <a:solidFill>
                  <a:schemeClr val="bg1"/>
                </a:solidFill>
                <a:latin typeface="Arial" panose="020B0604020202020204" pitchFamily="34" charset="0"/>
                <a:cs typeface="Arial" panose="020B0604020202020204" pitchFamily="34" charset="0"/>
              </a:rPr>
              <a:t>intercambio de experiencias con otros programas de formación de másteres como motor impulsor de estrategias generadoras de impacto.</a:t>
            </a:r>
            <a:endParaRPr lang="es-ES" sz="2400" dirty="0">
              <a:solidFill>
                <a:schemeClr val="bg1"/>
              </a:solidFill>
              <a:latin typeface="Arial" panose="020B0604020202020204" pitchFamily="34" charset="0"/>
              <a:cs typeface="Arial" panose="020B0604020202020204" pitchFamily="34" charset="0"/>
            </a:endParaRPr>
          </a:p>
        </p:txBody>
      </p:sp>
      <p:sp>
        <p:nvSpPr>
          <p:cNvPr id="5" name="Rectángulo: esquinas redondeadas 4">
            <a:extLst>
              <a:ext uri="{FF2B5EF4-FFF2-40B4-BE49-F238E27FC236}">
                <a16:creationId xmlns:a16="http://schemas.microsoft.com/office/drawing/2014/main" id="{D9C2CF66-CA59-41CB-9B65-0D6A5310BE9F}"/>
              </a:ext>
            </a:extLst>
          </p:cNvPr>
          <p:cNvSpPr/>
          <p:nvPr/>
        </p:nvSpPr>
        <p:spPr>
          <a:xfrm>
            <a:off x="194442" y="1124915"/>
            <a:ext cx="3058510" cy="2304085"/>
          </a:xfrm>
          <a:prstGeom prst="roundRect">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i="1" dirty="0">
                <a:latin typeface="Arial" panose="020B0604020202020204" pitchFamily="34" charset="0"/>
                <a:cs typeface="Arial" panose="020B0604020202020204" pitchFamily="34" charset="0"/>
              </a:rPr>
              <a:t>Enunciados Básicos </a:t>
            </a:r>
          </a:p>
          <a:p>
            <a:pPr algn="ctr"/>
            <a:r>
              <a:rPr lang="es-ES" sz="2800" b="1" i="1" dirty="0">
                <a:latin typeface="Arial" panose="020B0604020202020204" pitchFamily="34" charset="0"/>
                <a:cs typeface="Arial" panose="020B0604020202020204" pitchFamily="34" charset="0"/>
              </a:rPr>
              <a:t>para la Mejora</a:t>
            </a:r>
            <a:endParaRPr lang="es-ES" sz="2800" b="1" dirty="0">
              <a:latin typeface="Arial" panose="020B0604020202020204" pitchFamily="34" charset="0"/>
              <a:cs typeface="Arial" panose="020B0604020202020204" pitchFamily="34" charset="0"/>
            </a:endParaRPr>
          </a:p>
        </p:txBody>
      </p:sp>
      <p:sp>
        <p:nvSpPr>
          <p:cNvPr id="6" name="Flecha: doblada 5">
            <a:extLst>
              <a:ext uri="{FF2B5EF4-FFF2-40B4-BE49-F238E27FC236}">
                <a16:creationId xmlns:a16="http://schemas.microsoft.com/office/drawing/2014/main" id="{8425C30B-D666-41BE-A28A-F265C7F73BA3}"/>
              </a:ext>
            </a:extLst>
          </p:cNvPr>
          <p:cNvSpPr/>
          <p:nvPr/>
        </p:nvSpPr>
        <p:spPr>
          <a:xfrm rot="9271039" flipH="1">
            <a:off x="2041332" y="3496742"/>
            <a:ext cx="1304235" cy="1024759"/>
          </a:xfrm>
          <a:prstGeom prst="ben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35200903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id="{F45AF61B-628E-47AA-B393-A0A9011092F8}"/>
              </a:ext>
            </a:extLst>
          </p:cNvPr>
          <p:cNvSpPr/>
          <p:nvPr/>
        </p:nvSpPr>
        <p:spPr>
          <a:xfrm>
            <a:off x="310056" y="263853"/>
            <a:ext cx="3505024" cy="1072195"/>
          </a:xfrm>
          <a:prstGeom prst="roundRect">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i="1" dirty="0">
                <a:latin typeface="Arial" panose="020B0604020202020204" pitchFamily="34" charset="0"/>
                <a:cs typeface="Arial" panose="020B0604020202020204" pitchFamily="34" charset="0"/>
              </a:rPr>
              <a:t>Enunciado Básico </a:t>
            </a:r>
          </a:p>
          <a:p>
            <a:pPr algn="ctr"/>
            <a:r>
              <a:rPr lang="es-ES" sz="2800" b="1" i="1" dirty="0">
                <a:latin typeface="Arial" panose="020B0604020202020204" pitchFamily="34" charset="0"/>
                <a:cs typeface="Arial" panose="020B0604020202020204" pitchFamily="34" charset="0"/>
              </a:rPr>
              <a:t>para la Mejora</a:t>
            </a:r>
            <a:endParaRPr lang="es-ES" sz="2800" b="1"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E449FFE2-E39B-437A-8170-3532F76A6D02}"/>
              </a:ext>
            </a:extLst>
          </p:cNvPr>
          <p:cNvSpPr txBox="1"/>
          <p:nvPr/>
        </p:nvSpPr>
        <p:spPr>
          <a:xfrm>
            <a:off x="3815080" y="263853"/>
            <a:ext cx="7751379" cy="1200329"/>
          </a:xfrm>
          <a:prstGeom prst="rect">
            <a:avLst/>
          </a:prstGeom>
          <a:noFill/>
          <a:ln w="38100">
            <a:solidFill>
              <a:srgbClr val="C00000"/>
            </a:solidFill>
          </a:ln>
        </p:spPr>
        <p:txBody>
          <a:bodyPr wrap="square" rtlCol="0">
            <a:spAutoFit/>
          </a:bodyPr>
          <a:lstStyle/>
          <a:p>
            <a:pPr algn="just"/>
            <a:r>
              <a:rPr lang="es-ES" sz="2400" b="1" dirty="0">
                <a:solidFill>
                  <a:schemeClr val="bg1"/>
                </a:solidFill>
                <a:latin typeface="Arial" panose="020B0604020202020204" pitchFamily="34" charset="0"/>
                <a:cs typeface="Arial" panose="020B0604020202020204" pitchFamily="34" charset="0"/>
              </a:rPr>
              <a:t>La actualización sistemática del PMCES para satisfacer demandas del entorno nacional e internacional.</a:t>
            </a:r>
          </a:p>
        </p:txBody>
      </p:sp>
      <p:sp>
        <p:nvSpPr>
          <p:cNvPr id="5" name="Rectángulo: esquinas redondeadas 4">
            <a:extLst>
              <a:ext uri="{FF2B5EF4-FFF2-40B4-BE49-F238E27FC236}">
                <a16:creationId xmlns:a16="http://schemas.microsoft.com/office/drawing/2014/main" id="{63AC2439-E159-47BB-8120-D575F12ED1F4}"/>
              </a:ext>
            </a:extLst>
          </p:cNvPr>
          <p:cNvSpPr/>
          <p:nvPr/>
        </p:nvSpPr>
        <p:spPr>
          <a:xfrm>
            <a:off x="672488" y="1244470"/>
            <a:ext cx="2585545" cy="725214"/>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tx1"/>
                </a:solidFill>
                <a:latin typeface="Arial" panose="020B0604020202020204" pitchFamily="34" charset="0"/>
                <a:cs typeface="Arial" panose="020B0604020202020204" pitchFamily="34" charset="0"/>
              </a:rPr>
              <a:t>Acciones</a:t>
            </a:r>
          </a:p>
        </p:txBody>
      </p:sp>
      <p:sp>
        <p:nvSpPr>
          <p:cNvPr id="6" name="CuadroTexto 5">
            <a:extLst>
              <a:ext uri="{FF2B5EF4-FFF2-40B4-BE49-F238E27FC236}">
                <a16:creationId xmlns:a16="http://schemas.microsoft.com/office/drawing/2014/main" id="{E4297396-5500-4147-B582-11A89BC2702E}"/>
              </a:ext>
            </a:extLst>
          </p:cNvPr>
          <p:cNvSpPr txBox="1"/>
          <p:nvPr/>
        </p:nvSpPr>
        <p:spPr>
          <a:xfrm>
            <a:off x="310056" y="2316665"/>
            <a:ext cx="11571888" cy="3785652"/>
          </a:xfrm>
          <a:prstGeom prst="rect">
            <a:avLst/>
          </a:prstGeom>
          <a:noFill/>
          <a:ln>
            <a:solidFill>
              <a:srgbClr val="C00000"/>
            </a:solidFill>
          </a:ln>
        </p:spPr>
        <p:txBody>
          <a:bodyPr wrap="square" rtlCol="0">
            <a:spAutoFit/>
          </a:bodyPr>
          <a:lstStyle/>
          <a:p>
            <a:pPr marL="342900" lvl="0" indent="-342900" algn="just">
              <a:buFont typeface="Arial" panose="020B0604020202020204" pitchFamily="34" charset="0"/>
              <a:buChar char="•"/>
            </a:pPr>
            <a:r>
              <a:rPr lang="es-ES" sz="2400" b="1" dirty="0">
                <a:solidFill>
                  <a:schemeClr val="bg1"/>
                </a:solidFill>
                <a:latin typeface="Arial" panose="020B0604020202020204" pitchFamily="34" charset="0"/>
                <a:cs typeface="Arial" panose="020B0604020202020204" pitchFamily="34" charset="0"/>
              </a:rPr>
              <a:t>Crear comisiones at hoc del Comité Académico que realicen estudios acerca de las nuevas tendencias del desarrollo de las Ciencias de la Educación Superior y otros temas emergentes que puedan formar parte del PMCES.</a:t>
            </a:r>
          </a:p>
          <a:p>
            <a:pPr marL="342900" lvl="0" indent="-342900" algn="just">
              <a:buFont typeface="Arial" panose="020B0604020202020204" pitchFamily="34" charset="0"/>
              <a:buChar char="•"/>
            </a:pPr>
            <a:r>
              <a:rPr lang="es-ES" sz="2400" b="1" dirty="0">
                <a:solidFill>
                  <a:schemeClr val="bg1"/>
                </a:solidFill>
                <a:latin typeface="Arial" panose="020B0604020202020204" pitchFamily="34" charset="0"/>
                <a:cs typeface="Arial" panose="020B0604020202020204" pitchFamily="34" charset="0"/>
              </a:rPr>
              <a:t>Rediseñar el PMCES en función de lograr la actualización de los contenidos y una estructura curricular más flexible y contextualizada a las demandas de la formación académica de los maestrandos. </a:t>
            </a:r>
          </a:p>
          <a:p>
            <a:pPr marL="342900" lvl="0" indent="-342900" algn="just">
              <a:buFont typeface="Arial" panose="020B0604020202020204" pitchFamily="34" charset="0"/>
              <a:buChar char="•"/>
            </a:pPr>
            <a:r>
              <a:rPr lang="es-ES" sz="2400" b="1" dirty="0">
                <a:solidFill>
                  <a:schemeClr val="bg1"/>
                </a:solidFill>
                <a:latin typeface="Arial" panose="020B0604020202020204" pitchFamily="34" charset="0"/>
                <a:cs typeface="Arial" panose="020B0604020202020204" pitchFamily="34" charset="0"/>
              </a:rPr>
              <a:t>Fomentar la actualización continua del claustro con el objetivo de potenciar su preparación para asumir el programa perfeccionado con un enfoque más interdisciplinario.</a:t>
            </a:r>
          </a:p>
        </p:txBody>
      </p:sp>
    </p:spTree>
    <p:extLst>
      <p:ext uri="{BB962C8B-B14F-4D97-AF65-F5344CB8AC3E}">
        <p14:creationId xmlns:p14="http://schemas.microsoft.com/office/powerpoint/2010/main" val="36097566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id="{4D26EA1B-8C28-49FE-8357-F0C3E661938A}"/>
              </a:ext>
            </a:extLst>
          </p:cNvPr>
          <p:cNvSpPr/>
          <p:nvPr/>
        </p:nvSpPr>
        <p:spPr>
          <a:xfrm>
            <a:off x="420590" y="330930"/>
            <a:ext cx="3505024" cy="1072195"/>
          </a:xfrm>
          <a:prstGeom prst="roundRect">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i="1" dirty="0">
                <a:latin typeface="Arial" panose="020B0604020202020204" pitchFamily="34" charset="0"/>
                <a:cs typeface="Arial" panose="020B0604020202020204" pitchFamily="34" charset="0"/>
              </a:rPr>
              <a:t>Enunciado Básico </a:t>
            </a:r>
          </a:p>
          <a:p>
            <a:pPr algn="ctr"/>
            <a:r>
              <a:rPr lang="es-ES" sz="2800" b="1" i="1" dirty="0">
                <a:latin typeface="Arial" panose="020B0604020202020204" pitchFamily="34" charset="0"/>
                <a:cs typeface="Arial" panose="020B0604020202020204" pitchFamily="34" charset="0"/>
              </a:rPr>
              <a:t>para la Mejora</a:t>
            </a:r>
            <a:endParaRPr lang="es-ES" sz="2800" b="1"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65BE1019-0AEE-46E1-9B86-9B37D0BB027D}"/>
              </a:ext>
            </a:extLst>
          </p:cNvPr>
          <p:cNvSpPr txBox="1"/>
          <p:nvPr/>
        </p:nvSpPr>
        <p:spPr>
          <a:xfrm>
            <a:off x="3925614" y="330930"/>
            <a:ext cx="7751379" cy="1200329"/>
          </a:xfrm>
          <a:prstGeom prst="rect">
            <a:avLst/>
          </a:prstGeom>
          <a:noFill/>
          <a:ln w="38100">
            <a:solidFill>
              <a:srgbClr val="C00000"/>
            </a:solidFill>
          </a:ln>
        </p:spPr>
        <p:txBody>
          <a:bodyPr wrap="square" rtlCol="0">
            <a:spAutoFit/>
          </a:bodyPr>
          <a:lstStyle/>
          <a:p>
            <a:pPr lvl="0" algn="just"/>
            <a:r>
              <a:rPr lang="es-ES" sz="2400" b="1" dirty="0">
                <a:solidFill>
                  <a:schemeClr val="bg1"/>
                </a:solidFill>
                <a:latin typeface="Arial" panose="020B0604020202020204" pitchFamily="34" charset="0"/>
                <a:cs typeface="Arial" panose="020B0604020202020204" pitchFamily="34" charset="0"/>
              </a:rPr>
              <a:t>El desarrollo de alternativas para elevar la visibilidad del programa y de sus resultados e impactos.</a:t>
            </a:r>
            <a:endParaRPr lang="es-ES" sz="2400" dirty="0">
              <a:solidFill>
                <a:schemeClr val="bg1"/>
              </a:solidFill>
              <a:latin typeface="Arial" panose="020B0604020202020204" pitchFamily="34" charset="0"/>
              <a:cs typeface="Arial" panose="020B0604020202020204" pitchFamily="34" charset="0"/>
            </a:endParaRPr>
          </a:p>
        </p:txBody>
      </p:sp>
      <p:sp>
        <p:nvSpPr>
          <p:cNvPr id="5" name="Rectángulo: esquinas redondeadas 4">
            <a:extLst>
              <a:ext uri="{FF2B5EF4-FFF2-40B4-BE49-F238E27FC236}">
                <a16:creationId xmlns:a16="http://schemas.microsoft.com/office/drawing/2014/main" id="{A3D835DB-EDD4-4CD0-BE80-080236A4DB7C}"/>
              </a:ext>
            </a:extLst>
          </p:cNvPr>
          <p:cNvSpPr/>
          <p:nvPr/>
        </p:nvSpPr>
        <p:spPr>
          <a:xfrm>
            <a:off x="880329" y="1353819"/>
            <a:ext cx="2585545" cy="725214"/>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tx1"/>
                </a:solidFill>
                <a:latin typeface="Arial" panose="020B0604020202020204" pitchFamily="34" charset="0"/>
                <a:cs typeface="Arial" panose="020B0604020202020204" pitchFamily="34" charset="0"/>
              </a:rPr>
              <a:t>Acciones</a:t>
            </a:r>
          </a:p>
        </p:txBody>
      </p:sp>
      <p:sp>
        <p:nvSpPr>
          <p:cNvPr id="6" name="CuadroTexto 5">
            <a:extLst>
              <a:ext uri="{FF2B5EF4-FFF2-40B4-BE49-F238E27FC236}">
                <a16:creationId xmlns:a16="http://schemas.microsoft.com/office/drawing/2014/main" id="{D0FFC629-1D68-4ACC-A8C1-5E6327EE5FB5}"/>
              </a:ext>
            </a:extLst>
          </p:cNvPr>
          <p:cNvSpPr txBox="1"/>
          <p:nvPr/>
        </p:nvSpPr>
        <p:spPr>
          <a:xfrm>
            <a:off x="420590" y="2554148"/>
            <a:ext cx="11435079" cy="3416320"/>
          </a:xfrm>
          <a:prstGeom prst="rect">
            <a:avLst/>
          </a:prstGeom>
          <a:noFill/>
          <a:ln>
            <a:solidFill>
              <a:srgbClr val="C00000"/>
            </a:solidFill>
          </a:ln>
        </p:spPr>
        <p:txBody>
          <a:bodyPr wrap="square" rtlCol="0">
            <a:spAutoFit/>
          </a:bodyPr>
          <a:lstStyle/>
          <a:p>
            <a:pPr marL="342900" lvl="0" indent="-342900" algn="just">
              <a:buFont typeface="Arial" panose="020B0604020202020204" pitchFamily="34" charset="0"/>
              <a:buChar char="•"/>
            </a:pPr>
            <a:r>
              <a:rPr lang="es-ES" sz="2400" b="1" dirty="0">
                <a:solidFill>
                  <a:schemeClr val="bg1"/>
                </a:solidFill>
                <a:latin typeface="Arial" panose="020B0604020202020204" pitchFamily="34" charset="0"/>
                <a:cs typeface="Arial" panose="020B0604020202020204" pitchFamily="34" charset="0"/>
              </a:rPr>
              <a:t>Diseñar una estrategia de comunicación y difusión de los resultados e impactos del PMCES, de forma tal que estos tengan mayor presencia en los escenarios de la educación superior a escala nacional e internacional.</a:t>
            </a:r>
          </a:p>
          <a:p>
            <a:pPr marL="342900" lvl="0" indent="-342900" algn="just">
              <a:buFont typeface="Arial" panose="020B0604020202020204" pitchFamily="34" charset="0"/>
              <a:buChar char="•"/>
            </a:pPr>
            <a:r>
              <a:rPr lang="es-ES" sz="2400" b="1" dirty="0">
                <a:solidFill>
                  <a:schemeClr val="bg1"/>
                </a:solidFill>
                <a:latin typeface="Arial" panose="020B0604020202020204" pitchFamily="34" charset="0"/>
                <a:cs typeface="Arial" panose="020B0604020202020204" pitchFamily="34" charset="0"/>
              </a:rPr>
              <a:t>Incentivar las publicaciones y la participación en eventos de los maestrandos, a partir del trabajo conjunto que estos realizan con sus tutores.</a:t>
            </a:r>
          </a:p>
          <a:p>
            <a:pPr marL="342900" lvl="0" indent="-342900" algn="just">
              <a:buFont typeface="Arial" panose="020B0604020202020204" pitchFamily="34" charset="0"/>
              <a:buChar char="•"/>
            </a:pPr>
            <a:r>
              <a:rPr lang="es-ES" sz="2400" b="1" dirty="0">
                <a:solidFill>
                  <a:schemeClr val="bg1"/>
                </a:solidFill>
                <a:latin typeface="Arial" panose="020B0604020202020204" pitchFamily="34" charset="0"/>
                <a:cs typeface="Arial" panose="020B0604020202020204" pitchFamily="34" charset="0"/>
              </a:rPr>
              <a:t>Realizar talleres de generalización de los resultados de las investigaciones de las tesis de maestría para evaluar los beneficios que ofrecen al desarrollo de los procesos académicos universitarios.</a:t>
            </a:r>
          </a:p>
        </p:txBody>
      </p:sp>
    </p:spTree>
    <p:extLst>
      <p:ext uri="{BB962C8B-B14F-4D97-AF65-F5344CB8AC3E}">
        <p14:creationId xmlns:p14="http://schemas.microsoft.com/office/powerpoint/2010/main" val="17123718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id="{BA32FAAD-319B-4BD1-B79C-C4082B81D7F0}"/>
              </a:ext>
            </a:extLst>
          </p:cNvPr>
          <p:cNvSpPr/>
          <p:nvPr/>
        </p:nvSpPr>
        <p:spPr>
          <a:xfrm>
            <a:off x="420590" y="504356"/>
            <a:ext cx="3505024" cy="1072195"/>
          </a:xfrm>
          <a:prstGeom prst="roundRect">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i="1" dirty="0">
                <a:latin typeface="Arial" panose="020B0604020202020204" pitchFamily="34" charset="0"/>
                <a:cs typeface="Arial" panose="020B0604020202020204" pitchFamily="34" charset="0"/>
              </a:rPr>
              <a:t>Enunciado Básico </a:t>
            </a:r>
          </a:p>
          <a:p>
            <a:pPr algn="ctr"/>
            <a:r>
              <a:rPr lang="es-ES" sz="2800" b="1" i="1" dirty="0">
                <a:latin typeface="Arial" panose="020B0604020202020204" pitchFamily="34" charset="0"/>
                <a:cs typeface="Arial" panose="020B0604020202020204" pitchFamily="34" charset="0"/>
              </a:rPr>
              <a:t>para la Mejora</a:t>
            </a:r>
            <a:endParaRPr lang="es-ES" sz="2800" b="1"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5DE6F5C7-AEEB-410A-8C33-6D506460A3D9}"/>
              </a:ext>
            </a:extLst>
          </p:cNvPr>
          <p:cNvSpPr txBox="1"/>
          <p:nvPr/>
        </p:nvSpPr>
        <p:spPr>
          <a:xfrm>
            <a:off x="3925614" y="662016"/>
            <a:ext cx="7751379" cy="830997"/>
          </a:xfrm>
          <a:prstGeom prst="rect">
            <a:avLst/>
          </a:prstGeom>
          <a:noFill/>
          <a:ln w="38100">
            <a:solidFill>
              <a:srgbClr val="C00000"/>
            </a:solidFill>
          </a:ln>
        </p:spPr>
        <p:txBody>
          <a:bodyPr wrap="square" rtlCol="0">
            <a:spAutoFit/>
          </a:bodyPr>
          <a:lstStyle/>
          <a:p>
            <a:pPr algn="just"/>
            <a:r>
              <a:rPr lang="es-ES" sz="2400" b="1" dirty="0">
                <a:solidFill>
                  <a:schemeClr val="bg1"/>
                </a:solidFill>
                <a:latin typeface="Arial" panose="020B0604020202020204" pitchFamily="34" charset="0"/>
                <a:cs typeface="Arial" panose="020B0604020202020204" pitchFamily="34" charset="0"/>
              </a:rPr>
              <a:t>La virtualidad como alternativa de desarrollo académico del programa en diferentes escenarios. </a:t>
            </a:r>
            <a:endParaRPr lang="es-ES" sz="2400" dirty="0">
              <a:solidFill>
                <a:schemeClr val="bg1"/>
              </a:solidFill>
              <a:latin typeface="Arial" panose="020B0604020202020204" pitchFamily="34" charset="0"/>
              <a:cs typeface="Arial" panose="020B0604020202020204" pitchFamily="34" charset="0"/>
            </a:endParaRPr>
          </a:p>
        </p:txBody>
      </p:sp>
      <p:sp>
        <p:nvSpPr>
          <p:cNvPr id="5" name="Rectángulo: esquinas redondeadas 4">
            <a:extLst>
              <a:ext uri="{FF2B5EF4-FFF2-40B4-BE49-F238E27FC236}">
                <a16:creationId xmlns:a16="http://schemas.microsoft.com/office/drawing/2014/main" id="{8C94C749-1C67-4A77-BBF2-44405252B3C9}"/>
              </a:ext>
            </a:extLst>
          </p:cNvPr>
          <p:cNvSpPr/>
          <p:nvPr/>
        </p:nvSpPr>
        <p:spPr>
          <a:xfrm>
            <a:off x="880329" y="1543010"/>
            <a:ext cx="2585545" cy="725214"/>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tx1"/>
                </a:solidFill>
                <a:latin typeface="Arial" panose="020B0604020202020204" pitchFamily="34" charset="0"/>
                <a:cs typeface="Arial" panose="020B0604020202020204" pitchFamily="34" charset="0"/>
              </a:rPr>
              <a:t>Acciones</a:t>
            </a:r>
          </a:p>
        </p:txBody>
      </p:sp>
      <p:sp>
        <p:nvSpPr>
          <p:cNvPr id="6" name="CuadroTexto 5">
            <a:extLst>
              <a:ext uri="{FF2B5EF4-FFF2-40B4-BE49-F238E27FC236}">
                <a16:creationId xmlns:a16="http://schemas.microsoft.com/office/drawing/2014/main" id="{32593776-C37F-4433-B5FA-92EA0B75AE37}"/>
              </a:ext>
            </a:extLst>
          </p:cNvPr>
          <p:cNvSpPr txBox="1"/>
          <p:nvPr/>
        </p:nvSpPr>
        <p:spPr>
          <a:xfrm>
            <a:off x="601717" y="2615205"/>
            <a:ext cx="10988566" cy="2677656"/>
          </a:xfrm>
          <a:prstGeom prst="rect">
            <a:avLst/>
          </a:prstGeom>
          <a:noFill/>
          <a:ln>
            <a:solidFill>
              <a:srgbClr val="C00000"/>
            </a:solidFill>
          </a:ln>
        </p:spPr>
        <p:txBody>
          <a:bodyPr wrap="square" rtlCol="0">
            <a:spAutoFit/>
          </a:bodyPr>
          <a:lstStyle/>
          <a:p>
            <a:pPr marL="342900" lvl="0" indent="-342900" algn="just">
              <a:buFont typeface="Arial" panose="020B0604020202020204" pitchFamily="34" charset="0"/>
              <a:buChar char="•"/>
            </a:pPr>
            <a:r>
              <a:rPr lang="es-ES" sz="2400" b="1" dirty="0">
                <a:solidFill>
                  <a:schemeClr val="bg1"/>
                </a:solidFill>
                <a:latin typeface="Arial" panose="020B0604020202020204" pitchFamily="34" charset="0"/>
                <a:cs typeface="Arial" panose="020B0604020202020204" pitchFamily="34" charset="0"/>
              </a:rPr>
              <a:t>Capacitar a los docentes en el manejo de herramientas digitales que pueden aportar desarrollo de la tecnología educativa en el PMCES.</a:t>
            </a:r>
          </a:p>
          <a:p>
            <a:pPr marL="342900" lvl="0" indent="-342900" algn="just">
              <a:buFont typeface="Arial" panose="020B0604020202020204" pitchFamily="34" charset="0"/>
              <a:buChar char="•"/>
            </a:pPr>
            <a:r>
              <a:rPr lang="es-ES" sz="2400" b="1" dirty="0">
                <a:solidFill>
                  <a:schemeClr val="bg1"/>
                </a:solidFill>
                <a:latin typeface="Arial" panose="020B0604020202020204" pitchFamily="34" charset="0"/>
                <a:cs typeface="Arial" panose="020B0604020202020204" pitchFamily="34" charset="0"/>
              </a:rPr>
              <a:t>Diseñar materiales didácticos como software, videos, libros electrónicos u otros que puedan ser utilizados por los maestrandos y docentes en el proceso formativo.</a:t>
            </a:r>
          </a:p>
          <a:p>
            <a:pPr marL="342900" lvl="0" indent="-342900" algn="just">
              <a:buFont typeface="Arial" panose="020B0604020202020204" pitchFamily="34" charset="0"/>
              <a:buChar char="•"/>
            </a:pPr>
            <a:r>
              <a:rPr lang="es-ES" sz="2400" b="1" dirty="0">
                <a:solidFill>
                  <a:schemeClr val="bg1"/>
                </a:solidFill>
                <a:latin typeface="Arial" panose="020B0604020202020204" pitchFamily="34" charset="0"/>
                <a:cs typeface="Arial" panose="020B0604020202020204" pitchFamily="34" charset="0"/>
              </a:rPr>
              <a:t>Ampliar las posibilidades de implementación del PMCES en diferentes contextos (nacionales e internacionales) por medio de la virtualidad.</a:t>
            </a:r>
          </a:p>
        </p:txBody>
      </p:sp>
    </p:spTree>
    <p:extLst>
      <p:ext uri="{BB962C8B-B14F-4D97-AF65-F5344CB8AC3E}">
        <p14:creationId xmlns:p14="http://schemas.microsoft.com/office/powerpoint/2010/main" val="23520584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EB5E037-8AD1-4D73-AA0A-86E2ED74CAB1}"/>
              </a:ext>
            </a:extLst>
          </p:cNvPr>
          <p:cNvSpPr txBox="1"/>
          <p:nvPr/>
        </p:nvSpPr>
        <p:spPr>
          <a:xfrm>
            <a:off x="2990928" y="597548"/>
            <a:ext cx="7504386" cy="523220"/>
          </a:xfrm>
          <a:prstGeom prst="rect">
            <a:avLst/>
          </a:prstGeom>
          <a:noFill/>
          <a:ln w="38100">
            <a:solidFill>
              <a:srgbClr val="C00000"/>
            </a:solidFill>
          </a:ln>
        </p:spPr>
        <p:txBody>
          <a:bodyPr wrap="square" rtlCol="0">
            <a:spAutoFit/>
          </a:bodyPr>
          <a:lstStyle/>
          <a:p>
            <a:r>
              <a:rPr lang="es-ES_tradnl" sz="2800" b="1" dirty="0">
                <a:solidFill>
                  <a:schemeClr val="bg1"/>
                </a:solidFill>
                <a:latin typeface="Arial" panose="020B0604020202020204" pitchFamily="34" charset="0"/>
                <a:cs typeface="Arial" panose="020B0604020202020204" pitchFamily="34" charset="0"/>
              </a:rPr>
              <a:t>Socialización de los resultados obtenidos.</a:t>
            </a:r>
            <a:r>
              <a:rPr lang="es-ES_tradnl" sz="2800" b="1" dirty="0">
                <a:latin typeface="Arial" panose="020B0604020202020204" pitchFamily="34" charset="0"/>
                <a:cs typeface="Arial" panose="020B0604020202020204" pitchFamily="34" charset="0"/>
              </a:rPr>
              <a:t>.</a:t>
            </a:r>
            <a:endParaRPr lang="es-ES" sz="2800" b="1" dirty="0">
              <a:latin typeface="Arial" panose="020B0604020202020204" pitchFamily="34" charset="0"/>
              <a:cs typeface="Arial" panose="020B0604020202020204" pitchFamily="34" charset="0"/>
            </a:endParaRPr>
          </a:p>
        </p:txBody>
      </p:sp>
      <p:sp>
        <p:nvSpPr>
          <p:cNvPr id="4" name="Rectángulo: esquinas redondeadas 3">
            <a:extLst>
              <a:ext uri="{FF2B5EF4-FFF2-40B4-BE49-F238E27FC236}">
                <a16:creationId xmlns:a16="http://schemas.microsoft.com/office/drawing/2014/main" id="{7D16431C-C1CA-4C9A-BF48-7FCFC49E010A}"/>
              </a:ext>
            </a:extLst>
          </p:cNvPr>
          <p:cNvSpPr/>
          <p:nvPr/>
        </p:nvSpPr>
        <p:spPr>
          <a:xfrm>
            <a:off x="1508407" y="566016"/>
            <a:ext cx="1482521" cy="587829"/>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solidFill>
                  <a:schemeClr val="tx1"/>
                </a:solidFill>
                <a:latin typeface="Arial" panose="020B0604020202020204" pitchFamily="34" charset="0"/>
                <a:cs typeface="Arial" panose="020B0604020202020204" pitchFamily="34" charset="0"/>
              </a:rPr>
              <a:t>Fase D</a:t>
            </a:r>
          </a:p>
        </p:txBody>
      </p:sp>
      <p:sp>
        <p:nvSpPr>
          <p:cNvPr id="6" name="CuadroTexto 5">
            <a:extLst>
              <a:ext uri="{FF2B5EF4-FFF2-40B4-BE49-F238E27FC236}">
                <a16:creationId xmlns:a16="http://schemas.microsoft.com/office/drawing/2014/main" id="{8CD30388-5DCB-49B5-8F83-21155E7DF4A8}"/>
              </a:ext>
            </a:extLst>
          </p:cNvPr>
          <p:cNvSpPr txBox="1"/>
          <p:nvPr/>
        </p:nvSpPr>
        <p:spPr>
          <a:xfrm>
            <a:off x="2154875" y="1554144"/>
            <a:ext cx="7882250" cy="2677656"/>
          </a:xfrm>
          <a:prstGeom prst="rect">
            <a:avLst/>
          </a:prstGeom>
          <a:noFill/>
          <a:ln>
            <a:solidFill>
              <a:srgbClr val="C00000"/>
            </a:solidFill>
          </a:ln>
        </p:spPr>
        <p:txBody>
          <a:bodyPr wrap="square" rtlCol="0">
            <a:spAutoFit/>
          </a:bodyPr>
          <a:lstStyle/>
          <a:p>
            <a:pPr marL="342900" indent="-342900" algn="ctr">
              <a:buFont typeface="Arial" panose="020B0604020202020204" pitchFamily="34" charset="0"/>
              <a:buChar char="•"/>
            </a:pPr>
            <a:r>
              <a:rPr lang="es-ES" sz="2400" b="1" dirty="0">
                <a:solidFill>
                  <a:schemeClr val="bg1"/>
                </a:solidFill>
                <a:latin typeface="Arial" panose="020B0604020202020204" pitchFamily="34" charset="0"/>
                <a:cs typeface="Arial" panose="020B0604020202020204" pitchFamily="34" charset="0"/>
              </a:rPr>
              <a:t>Tesis (documento de sustentación)</a:t>
            </a:r>
          </a:p>
          <a:p>
            <a:pPr marL="342900" indent="-342900" algn="ctr">
              <a:buFont typeface="Arial" panose="020B0604020202020204" pitchFamily="34" charset="0"/>
              <a:buChar char="•"/>
            </a:pPr>
            <a:r>
              <a:rPr lang="es-ES_tradnl" sz="2400" b="1" dirty="0">
                <a:solidFill>
                  <a:schemeClr val="bg1"/>
                </a:solidFill>
                <a:latin typeface="Arial" panose="020B0604020202020204" pitchFamily="34" charset="0"/>
                <a:cs typeface="Arial" panose="020B0604020202020204" pitchFamily="34" charset="0"/>
              </a:rPr>
              <a:t>Resumen ejecutivo </a:t>
            </a:r>
          </a:p>
          <a:p>
            <a:pPr marL="342900" indent="-342900" algn="ctr">
              <a:buFont typeface="Arial" panose="020B0604020202020204" pitchFamily="34" charset="0"/>
              <a:buChar char="•"/>
            </a:pPr>
            <a:r>
              <a:rPr lang="es-ES_tradnl" sz="2400" b="1" dirty="0">
                <a:solidFill>
                  <a:schemeClr val="bg1"/>
                </a:solidFill>
                <a:latin typeface="Arial" panose="020B0604020202020204" pitchFamily="34" charset="0"/>
                <a:cs typeface="Arial" panose="020B0604020202020204" pitchFamily="34" charset="0"/>
              </a:rPr>
              <a:t>Folleto sobre las principales experiencias y recomendaciones de la evaluación del impacto </a:t>
            </a:r>
          </a:p>
          <a:p>
            <a:pPr marL="342900" indent="-342900" algn="ctr">
              <a:buFont typeface="Arial" panose="020B0604020202020204" pitchFamily="34" charset="0"/>
              <a:buChar char="•"/>
            </a:pPr>
            <a:r>
              <a:rPr lang="es-ES_tradnl" sz="2400" b="1" dirty="0">
                <a:solidFill>
                  <a:schemeClr val="bg1"/>
                </a:solidFill>
                <a:latin typeface="Arial" panose="020B0604020202020204" pitchFamily="34" charset="0"/>
                <a:cs typeface="Arial" panose="020B0604020202020204" pitchFamily="34" charset="0"/>
              </a:rPr>
              <a:t>Boletín electrónico </a:t>
            </a:r>
          </a:p>
          <a:p>
            <a:pPr marL="342900" indent="-342900" algn="ctr">
              <a:buFont typeface="Arial" panose="020B0604020202020204" pitchFamily="34" charset="0"/>
              <a:buChar char="•"/>
            </a:pPr>
            <a:r>
              <a:rPr lang="es-ES_tradnl" sz="2400" b="1" dirty="0">
                <a:solidFill>
                  <a:schemeClr val="bg1"/>
                </a:solidFill>
                <a:latin typeface="Arial" panose="020B0604020202020204" pitchFamily="34" charset="0"/>
                <a:cs typeface="Arial" panose="020B0604020202020204" pitchFamily="34" charset="0"/>
              </a:rPr>
              <a:t>Talleres de trabajo </a:t>
            </a:r>
          </a:p>
          <a:p>
            <a:pPr marL="342900" indent="-342900" algn="ctr">
              <a:buFont typeface="Arial" panose="020B0604020202020204" pitchFamily="34" charset="0"/>
              <a:buChar char="•"/>
            </a:pPr>
            <a:r>
              <a:rPr lang="es-ES_tradnl" sz="2400" b="1" dirty="0">
                <a:solidFill>
                  <a:schemeClr val="bg1"/>
                </a:solidFill>
                <a:latin typeface="Arial" panose="020B0604020202020204" pitchFamily="34" charset="0"/>
                <a:cs typeface="Arial" panose="020B0604020202020204" pitchFamily="34" charset="0"/>
              </a:rPr>
              <a:t>Discusiones grupales, entre otros </a:t>
            </a:r>
            <a:endParaRPr lang="es-ES" sz="2400" b="1" dirty="0">
              <a:solidFill>
                <a:schemeClr val="bg1"/>
              </a:solidFill>
              <a:latin typeface="Arial" panose="020B0604020202020204" pitchFamily="34" charset="0"/>
              <a:cs typeface="Arial" panose="020B0604020202020204" pitchFamily="34" charset="0"/>
            </a:endParaRPr>
          </a:p>
        </p:txBody>
      </p:sp>
      <p:pic>
        <p:nvPicPr>
          <p:cNvPr id="8" name="Imagen 7">
            <a:extLst>
              <a:ext uri="{FF2B5EF4-FFF2-40B4-BE49-F238E27FC236}">
                <a16:creationId xmlns:a16="http://schemas.microsoft.com/office/drawing/2014/main" id="{9E072832-26DE-4726-A9B9-2E0E07C501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0188" y="4556791"/>
            <a:ext cx="2619375" cy="1743075"/>
          </a:xfrm>
          <a:prstGeom prst="rect">
            <a:avLst/>
          </a:prstGeom>
        </p:spPr>
      </p:pic>
    </p:spTree>
    <p:extLst>
      <p:ext uri="{BB962C8B-B14F-4D97-AF65-F5344CB8AC3E}">
        <p14:creationId xmlns:p14="http://schemas.microsoft.com/office/powerpoint/2010/main" val="1015276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lipse 32"/>
          <p:cNvSpPr/>
          <p:nvPr/>
        </p:nvSpPr>
        <p:spPr>
          <a:xfrm>
            <a:off x="2541796" y="706105"/>
            <a:ext cx="5921132" cy="1854608"/>
          </a:xfrm>
          <a:prstGeom prst="ellipse">
            <a:avLst/>
          </a:prstGeom>
          <a:solidFill>
            <a:schemeClr val="accent2">
              <a:lumMod val="20000"/>
              <a:lumOff val="80000"/>
            </a:schemeClr>
          </a:solidFill>
          <a:ln w="38100">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s-ES" sz="2400" b="1" u="sng" dirty="0">
                <a:solidFill>
                  <a:schemeClr val="bg1"/>
                </a:solidFill>
                <a:latin typeface="Arial" panose="020B0604020202020204" pitchFamily="34" charset="0"/>
                <a:cs typeface="Arial" panose="020B0604020202020204" pitchFamily="34" charset="0"/>
              </a:rPr>
              <a:t>Retos de las IES</a:t>
            </a:r>
          </a:p>
          <a:p>
            <a:pPr algn="ctr"/>
            <a:r>
              <a:rPr lang="es-ES" sz="2400" b="1" dirty="0">
                <a:solidFill>
                  <a:srgbClr val="A50021"/>
                </a:solidFill>
                <a:latin typeface="Arial" panose="020B0604020202020204" pitchFamily="34" charset="0"/>
                <a:cs typeface="Arial" panose="020B0604020202020204" pitchFamily="34" charset="0"/>
              </a:rPr>
              <a:t>(Conferencia Regional de la UNESCO, Córdoba 2018)</a:t>
            </a:r>
          </a:p>
        </p:txBody>
      </p:sp>
      <p:sp>
        <p:nvSpPr>
          <p:cNvPr id="35" name="Flecha: hacia abajo 4">
            <a:extLst>
              <a:ext uri="{FF2B5EF4-FFF2-40B4-BE49-F238E27FC236}">
                <a16:creationId xmlns:a16="http://schemas.microsoft.com/office/drawing/2014/main" id="{950DB4E4-B032-4523-B67B-ED6184E01FCF}"/>
              </a:ext>
            </a:extLst>
          </p:cNvPr>
          <p:cNvSpPr/>
          <p:nvPr/>
        </p:nvSpPr>
        <p:spPr>
          <a:xfrm>
            <a:off x="5335448" y="2707372"/>
            <a:ext cx="333828" cy="1248228"/>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CuadroTexto 35">
            <a:extLst>
              <a:ext uri="{FF2B5EF4-FFF2-40B4-BE49-F238E27FC236}">
                <a16:creationId xmlns:a16="http://schemas.microsoft.com/office/drawing/2014/main" id="{D3ABAF05-1B87-42F9-B039-4004672FF426}"/>
              </a:ext>
            </a:extLst>
          </p:cNvPr>
          <p:cNvSpPr txBox="1"/>
          <p:nvPr/>
        </p:nvSpPr>
        <p:spPr>
          <a:xfrm>
            <a:off x="256794" y="4102259"/>
            <a:ext cx="11727543" cy="2308324"/>
          </a:xfrm>
          <a:prstGeom prst="rect">
            <a:avLst/>
          </a:prstGeom>
          <a:noFill/>
          <a:ln>
            <a:solidFill>
              <a:srgbClr val="002060"/>
            </a:solidFill>
          </a:ln>
        </p:spPr>
        <p:txBody>
          <a:bodyPr wrap="square" rtlCol="0">
            <a:spAutoFit/>
          </a:bodyPr>
          <a:lstStyle/>
          <a:p>
            <a:pPr marL="342900" indent="-342900" algn="just">
              <a:buFont typeface="Arial" panose="020B0604020202020204" pitchFamily="34" charset="0"/>
              <a:buChar char="•"/>
            </a:pPr>
            <a:r>
              <a:rPr lang="es-ES" altLang="es-ES" sz="2400" b="1" dirty="0">
                <a:solidFill>
                  <a:srgbClr val="C00000"/>
                </a:solidFill>
                <a:latin typeface="Arial" panose="020B0604020202020204" pitchFamily="34" charset="0"/>
                <a:cs typeface="Arial" panose="020B0604020202020204" pitchFamily="34" charset="0"/>
              </a:rPr>
              <a:t>Calidad y autonomía responsable para el desarrollo sostenible.</a:t>
            </a:r>
          </a:p>
          <a:p>
            <a:pPr marL="342900" indent="-342900" algn="just">
              <a:buFont typeface="Arial" panose="020B0604020202020204" pitchFamily="34" charset="0"/>
              <a:buChar char="•"/>
            </a:pPr>
            <a:r>
              <a:rPr lang="es-ES" sz="2400" b="1" dirty="0">
                <a:solidFill>
                  <a:srgbClr val="C00000"/>
                </a:solidFill>
                <a:latin typeface="Arial" panose="020B0604020202020204" pitchFamily="34" charset="0"/>
                <a:cs typeface="Arial" panose="020B0604020202020204" pitchFamily="34" charset="0"/>
              </a:rPr>
              <a:t>Cobertura universal y acceso de los jóvenes.</a:t>
            </a:r>
          </a:p>
          <a:p>
            <a:pPr marL="342900" indent="-342900" algn="just">
              <a:buFont typeface="Arial" panose="020B0604020202020204" pitchFamily="34" charset="0"/>
              <a:buChar char="•"/>
            </a:pPr>
            <a:r>
              <a:rPr lang="es-ES" altLang="es-ES" sz="2400" b="1" dirty="0" err="1">
                <a:solidFill>
                  <a:srgbClr val="C00000"/>
                </a:solidFill>
                <a:latin typeface="Arial" panose="020B0604020202020204" pitchFamily="34" charset="0"/>
                <a:cs typeface="Arial" panose="020B0604020202020204" pitchFamily="34" charset="0"/>
              </a:rPr>
              <a:t>Co-creadora</a:t>
            </a:r>
            <a:r>
              <a:rPr lang="es-ES" altLang="es-ES" sz="2400" b="1" dirty="0">
                <a:solidFill>
                  <a:srgbClr val="C00000"/>
                </a:solidFill>
                <a:latin typeface="Arial" panose="020B0604020202020204" pitchFamily="34" charset="0"/>
                <a:cs typeface="Arial" panose="020B0604020202020204" pitchFamily="34" charset="0"/>
              </a:rPr>
              <a:t> y prosumidora de conocimiento e innovación.</a:t>
            </a:r>
          </a:p>
          <a:p>
            <a:pPr marL="342900" indent="-342900" algn="just">
              <a:buFont typeface="Arial" panose="020B0604020202020204" pitchFamily="34" charset="0"/>
              <a:buChar char="•"/>
            </a:pPr>
            <a:r>
              <a:rPr lang="es-ES" altLang="es-ES" sz="2400" b="1" dirty="0">
                <a:solidFill>
                  <a:srgbClr val="C00000"/>
                </a:solidFill>
                <a:latin typeface="Arial" panose="020B0604020202020204" pitchFamily="34" charset="0"/>
                <a:cs typeface="Arial" panose="020B0604020202020204" pitchFamily="34" charset="0"/>
              </a:rPr>
              <a:t>Gestión auténtica, democrática y transparente.</a:t>
            </a:r>
          </a:p>
          <a:p>
            <a:pPr marL="342900" indent="-342900" algn="just">
              <a:buFont typeface="Arial" panose="020B0604020202020204" pitchFamily="34" charset="0"/>
              <a:buChar char="•"/>
            </a:pPr>
            <a:r>
              <a:rPr lang="es-ES" altLang="es-ES" sz="2400" b="1" dirty="0">
                <a:solidFill>
                  <a:srgbClr val="C00000"/>
                </a:solidFill>
                <a:latin typeface="Arial" panose="020B0604020202020204" pitchFamily="34" charset="0"/>
                <a:cs typeface="Arial" panose="020B0604020202020204" pitchFamily="34" charset="0"/>
              </a:rPr>
              <a:t>Compromiso social con la igualdad y la democracia plena.</a:t>
            </a:r>
          </a:p>
          <a:p>
            <a:pPr marL="342900" indent="-342900" algn="just">
              <a:buFont typeface="Arial" panose="020B0604020202020204" pitchFamily="34" charset="0"/>
              <a:buChar char="•"/>
            </a:pPr>
            <a:r>
              <a:rPr lang="es-ES" altLang="es-ES" sz="2400" b="1" dirty="0">
                <a:solidFill>
                  <a:srgbClr val="C00000"/>
                </a:solidFill>
                <a:latin typeface="Arial" panose="020B0604020202020204" pitchFamily="34" charset="0"/>
                <a:cs typeface="Arial" panose="020B0604020202020204" pitchFamily="34" charset="0"/>
              </a:rPr>
              <a:t>Directivos con conciencia social y vocación de hermandad latinoamericana.</a:t>
            </a:r>
            <a:endParaRPr lang="es-ES" sz="24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62281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1457" y="176440"/>
            <a:ext cx="11049000" cy="1325563"/>
          </a:xfrm>
        </p:spPr>
        <p:txBody>
          <a:bodyPr>
            <a:normAutofit/>
          </a:bodyPr>
          <a:lstStyle/>
          <a:p>
            <a:pPr algn="just"/>
            <a:r>
              <a:rPr lang="es-ES" sz="2800" b="1" dirty="0" smtClean="0">
                <a:latin typeface="Arial" panose="020B0604020202020204" pitchFamily="34" charset="0"/>
                <a:cs typeface="Arial" panose="020B0604020202020204" pitchFamily="34" charset="0"/>
              </a:rPr>
              <a:t>P</a:t>
            </a:r>
            <a:r>
              <a:rPr lang="es-ES" sz="2800" b="1" dirty="0" smtClean="0">
                <a:solidFill>
                  <a:srgbClr val="C00000"/>
                </a:solidFill>
                <a:latin typeface="Arial" panose="020B0604020202020204" pitchFamily="34" charset="0"/>
                <a:cs typeface="Arial" panose="020B0604020202020204" pitchFamily="34" charset="0"/>
              </a:rPr>
              <a:t>PRINCIPALES IMPACTOS DEL PMCES EN SUS EGRESADOS</a:t>
            </a:r>
            <a:endParaRPr lang="es-ES" sz="2800" b="1" dirty="0">
              <a:solidFill>
                <a:srgbClr val="C00000"/>
              </a:solidFill>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48A6ACC4-1B90-4089-90C6-8CB96C2172D1}"/>
              </a:ext>
            </a:extLst>
          </p:cNvPr>
          <p:cNvSpPr txBox="1"/>
          <p:nvPr/>
        </p:nvSpPr>
        <p:spPr>
          <a:xfrm>
            <a:off x="2350376" y="1298872"/>
            <a:ext cx="6881647" cy="584775"/>
          </a:xfrm>
          <a:prstGeom prst="rect">
            <a:avLst/>
          </a:prstGeom>
          <a:solidFill>
            <a:srgbClr val="C00000"/>
          </a:solidFill>
        </p:spPr>
        <p:txBody>
          <a:bodyPr wrap="square" rtlCol="0">
            <a:spAutoFit/>
          </a:bodyPr>
          <a:lstStyle/>
          <a:p>
            <a:r>
              <a:rPr lang="es-ES" sz="3200" b="1" i="1" dirty="0">
                <a:latin typeface="Arial" panose="020B0604020202020204" pitchFamily="34" charset="0"/>
                <a:cs typeface="Arial" panose="020B0604020202020204" pitchFamily="34" charset="0"/>
              </a:rPr>
              <a:t>Desarrollo docente y </a:t>
            </a:r>
            <a:r>
              <a:rPr lang="es-ES" sz="3200" b="1" i="1" dirty="0" smtClean="0">
                <a:latin typeface="Arial" panose="020B0604020202020204" pitchFamily="34" charset="0"/>
                <a:cs typeface="Arial" panose="020B0604020202020204" pitchFamily="34" charset="0"/>
              </a:rPr>
              <a:t>profesional</a:t>
            </a:r>
            <a:endParaRPr lang="es-ES" sz="3200"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5EE05CE3-B045-4D14-A416-2655A43FEE3D}"/>
              </a:ext>
            </a:extLst>
          </p:cNvPr>
          <p:cNvSpPr txBox="1"/>
          <p:nvPr/>
        </p:nvSpPr>
        <p:spPr>
          <a:xfrm>
            <a:off x="3275207" y="2831704"/>
            <a:ext cx="5243348" cy="584775"/>
          </a:xfrm>
          <a:prstGeom prst="rect">
            <a:avLst/>
          </a:prstGeom>
          <a:solidFill>
            <a:srgbClr val="C00000"/>
          </a:solidFill>
        </p:spPr>
        <p:txBody>
          <a:bodyPr wrap="square" rtlCol="0">
            <a:spAutoFit/>
          </a:bodyPr>
          <a:lstStyle/>
          <a:p>
            <a:pPr algn="ctr"/>
            <a:r>
              <a:rPr lang="es-ES" sz="3200" b="1" i="1" dirty="0">
                <a:latin typeface="Arial" panose="020B0604020202020204" pitchFamily="34" charset="0"/>
                <a:cs typeface="Arial" panose="020B0604020202020204" pitchFamily="34" charset="0"/>
              </a:rPr>
              <a:t>Trabajo </a:t>
            </a:r>
            <a:r>
              <a:rPr lang="es-ES" sz="3200" b="1" i="1" dirty="0" smtClean="0">
                <a:latin typeface="Arial" panose="020B0604020202020204" pitchFamily="34" charset="0"/>
                <a:cs typeface="Arial" panose="020B0604020202020204" pitchFamily="34" charset="0"/>
              </a:rPr>
              <a:t>metodológico</a:t>
            </a:r>
            <a:endParaRPr lang="es-ES" sz="3200"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9134EDB6-841B-4135-A12C-6D0D388F6D6D}"/>
              </a:ext>
            </a:extLst>
          </p:cNvPr>
          <p:cNvSpPr txBox="1"/>
          <p:nvPr/>
        </p:nvSpPr>
        <p:spPr>
          <a:xfrm>
            <a:off x="2129658" y="3562672"/>
            <a:ext cx="8061043" cy="584775"/>
          </a:xfrm>
          <a:prstGeom prst="rect">
            <a:avLst/>
          </a:prstGeom>
          <a:solidFill>
            <a:srgbClr val="C00000"/>
          </a:solidFill>
        </p:spPr>
        <p:txBody>
          <a:bodyPr wrap="square" rtlCol="0">
            <a:spAutoFit/>
          </a:bodyPr>
          <a:lstStyle/>
          <a:p>
            <a:pPr algn="ctr"/>
            <a:r>
              <a:rPr lang="es-ES" sz="3200" b="1" i="1" dirty="0">
                <a:latin typeface="Arial" panose="020B0604020202020204" pitchFamily="34" charset="0"/>
                <a:cs typeface="Arial" panose="020B0604020202020204" pitchFamily="34" charset="0"/>
              </a:rPr>
              <a:t>Preparación científico </a:t>
            </a:r>
            <a:r>
              <a:rPr lang="es-ES" sz="3200" b="1" i="1" dirty="0" smtClean="0">
                <a:latin typeface="Arial" panose="020B0604020202020204" pitchFamily="34" charset="0"/>
                <a:cs typeface="Arial" panose="020B0604020202020204" pitchFamily="34" charset="0"/>
              </a:rPr>
              <a:t>investigativa</a:t>
            </a:r>
            <a:endParaRPr lang="es-ES" sz="3200"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B644DFA2-D0FC-4CCE-B73D-868C4BE5560A}"/>
              </a:ext>
            </a:extLst>
          </p:cNvPr>
          <p:cNvSpPr txBox="1"/>
          <p:nvPr/>
        </p:nvSpPr>
        <p:spPr>
          <a:xfrm>
            <a:off x="3275208" y="4287472"/>
            <a:ext cx="5243348" cy="584775"/>
          </a:xfrm>
          <a:prstGeom prst="rect">
            <a:avLst/>
          </a:prstGeom>
          <a:solidFill>
            <a:srgbClr val="C00000"/>
          </a:solidFill>
        </p:spPr>
        <p:txBody>
          <a:bodyPr wrap="square" rtlCol="0">
            <a:spAutoFit/>
          </a:bodyPr>
          <a:lstStyle/>
          <a:p>
            <a:pPr algn="ctr"/>
            <a:r>
              <a:rPr lang="es-ES" sz="3200" b="1" i="1" dirty="0">
                <a:latin typeface="Arial" panose="020B0604020202020204" pitchFamily="34" charset="0"/>
                <a:cs typeface="Arial" panose="020B0604020202020204" pitchFamily="34" charset="0"/>
              </a:rPr>
              <a:t>Producción </a:t>
            </a:r>
            <a:r>
              <a:rPr lang="es-ES" sz="3200" b="1" i="1" dirty="0" smtClean="0">
                <a:latin typeface="Arial" panose="020B0604020202020204" pitchFamily="34" charset="0"/>
                <a:cs typeface="Arial" panose="020B0604020202020204" pitchFamily="34" charset="0"/>
              </a:rPr>
              <a:t>científica</a:t>
            </a:r>
            <a:endParaRPr lang="es-ES" sz="3200" dirty="0">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0FC39A1F-A40D-4455-8993-506D967FF2E2}"/>
              </a:ext>
            </a:extLst>
          </p:cNvPr>
          <p:cNvSpPr txBox="1"/>
          <p:nvPr/>
        </p:nvSpPr>
        <p:spPr>
          <a:xfrm>
            <a:off x="3275207" y="5030289"/>
            <a:ext cx="5243348" cy="584775"/>
          </a:xfrm>
          <a:prstGeom prst="rect">
            <a:avLst/>
          </a:prstGeom>
          <a:solidFill>
            <a:srgbClr val="C00000"/>
          </a:solidFill>
        </p:spPr>
        <p:txBody>
          <a:bodyPr wrap="square" rtlCol="0">
            <a:spAutoFit/>
          </a:bodyPr>
          <a:lstStyle/>
          <a:p>
            <a:pPr algn="ctr"/>
            <a:r>
              <a:rPr lang="es-ES" sz="3200" b="1" i="1" dirty="0">
                <a:latin typeface="Arial" panose="020B0604020202020204" pitchFamily="34" charset="0"/>
                <a:cs typeface="Arial" panose="020B0604020202020204" pitchFamily="34" charset="0"/>
              </a:rPr>
              <a:t>Desarrollo </a:t>
            </a:r>
            <a:r>
              <a:rPr lang="es-ES" sz="3200" b="1" i="1" dirty="0" smtClean="0">
                <a:latin typeface="Arial" panose="020B0604020202020204" pitchFamily="34" charset="0"/>
                <a:cs typeface="Arial" panose="020B0604020202020204" pitchFamily="34" charset="0"/>
              </a:rPr>
              <a:t>individual</a:t>
            </a:r>
            <a:endParaRPr lang="es-ES" sz="3200"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C1E6788A-1E75-456D-BD15-0238F63927B8}"/>
              </a:ext>
            </a:extLst>
          </p:cNvPr>
          <p:cNvSpPr txBox="1"/>
          <p:nvPr/>
        </p:nvSpPr>
        <p:spPr>
          <a:xfrm>
            <a:off x="2129658" y="2095055"/>
            <a:ext cx="8061044" cy="584775"/>
          </a:xfrm>
          <a:prstGeom prst="rect">
            <a:avLst/>
          </a:prstGeom>
          <a:solidFill>
            <a:srgbClr val="C00000"/>
          </a:solidFill>
        </p:spPr>
        <p:txBody>
          <a:bodyPr wrap="square" rtlCol="0">
            <a:spAutoFit/>
          </a:bodyPr>
          <a:lstStyle/>
          <a:p>
            <a:pPr algn="ctr"/>
            <a:r>
              <a:rPr lang="es-ES" sz="3200" b="1" i="1" dirty="0">
                <a:latin typeface="Arial" panose="020B0604020202020204" pitchFamily="34" charset="0"/>
                <a:cs typeface="Arial" panose="020B0604020202020204" pitchFamily="34" charset="0"/>
              </a:rPr>
              <a:t>Desempeño en el pregrado y </a:t>
            </a:r>
            <a:r>
              <a:rPr lang="es-ES" sz="3200" b="1" i="1" dirty="0" smtClean="0">
                <a:latin typeface="Arial" panose="020B0604020202020204" pitchFamily="34" charset="0"/>
                <a:cs typeface="Arial" panose="020B0604020202020204" pitchFamily="34" charset="0"/>
              </a:rPr>
              <a:t>posgrado</a:t>
            </a:r>
            <a:endParaRPr lang="es-ES" sz="3200" dirty="0">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86A157BD-59A5-4983-915F-01687390F1EA}"/>
              </a:ext>
            </a:extLst>
          </p:cNvPr>
          <p:cNvSpPr txBox="1"/>
          <p:nvPr/>
        </p:nvSpPr>
        <p:spPr>
          <a:xfrm>
            <a:off x="3275207" y="5868595"/>
            <a:ext cx="5243348" cy="584775"/>
          </a:xfrm>
          <a:prstGeom prst="rect">
            <a:avLst/>
          </a:prstGeom>
          <a:solidFill>
            <a:srgbClr val="C00000"/>
          </a:solidFill>
        </p:spPr>
        <p:txBody>
          <a:bodyPr wrap="square" rtlCol="0">
            <a:spAutoFit/>
          </a:bodyPr>
          <a:lstStyle/>
          <a:p>
            <a:pPr algn="ctr"/>
            <a:r>
              <a:rPr lang="es-ES" sz="3200" b="1" i="1" dirty="0">
                <a:latin typeface="Arial" panose="020B0604020202020204" pitchFamily="34" charset="0"/>
                <a:cs typeface="Arial" panose="020B0604020202020204" pitchFamily="34" charset="0"/>
              </a:rPr>
              <a:t>Comportamiento </a:t>
            </a:r>
            <a:r>
              <a:rPr lang="es-ES" sz="3200" b="1" i="1" dirty="0" smtClean="0">
                <a:latin typeface="Arial" panose="020B0604020202020204" pitchFamily="34" charset="0"/>
                <a:cs typeface="Arial" panose="020B0604020202020204" pitchFamily="34" charset="0"/>
              </a:rPr>
              <a:t>humano</a:t>
            </a:r>
            <a:endParaRPr lang="es-E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7103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txBox="1">
            <a:spLocks/>
          </p:cNvSpPr>
          <p:nvPr/>
        </p:nvSpPr>
        <p:spPr>
          <a:xfrm>
            <a:off x="4583765" y="477672"/>
            <a:ext cx="3519712" cy="592215"/>
          </a:xfrm>
          <a:prstGeom prst="roundRect">
            <a:avLst/>
          </a:prstGeom>
          <a:solidFill>
            <a:srgbClr val="C00000"/>
          </a:solidFill>
          <a:ln w="76200" cap="flat" cmpd="sng" algn="ctr">
            <a:solidFill>
              <a:srgbClr val="C0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S" sz="2800" b="1" dirty="0">
                <a:solidFill>
                  <a:schemeClr val="tx1"/>
                </a:solidFill>
                <a:latin typeface="Arial" panose="020B0604020202020204" pitchFamily="34" charset="0"/>
                <a:cs typeface="Arial" panose="020B0604020202020204" pitchFamily="34" charset="0"/>
              </a:rPr>
              <a:t>Conclusiones</a:t>
            </a:r>
            <a:endParaRPr lang="es-ES" sz="2800" dirty="0">
              <a:solidFill>
                <a:schemeClr val="tx1"/>
              </a:solidFill>
            </a:endParaRPr>
          </a:p>
        </p:txBody>
      </p:sp>
      <p:sp>
        <p:nvSpPr>
          <p:cNvPr id="4" name="CuadroTexto 3"/>
          <p:cNvSpPr txBox="1"/>
          <p:nvPr/>
        </p:nvSpPr>
        <p:spPr>
          <a:xfrm>
            <a:off x="677917" y="1542197"/>
            <a:ext cx="10846676" cy="3416320"/>
          </a:xfrm>
          <a:prstGeom prst="rect">
            <a:avLst/>
          </a:prstGeom>
          <a:noFill/>
          <a:ln>
            <a:solidFill>
              <a:srgbClr val="C00000"/>
            </a:solidFill>
          </a:ln>
        </p:spPr>
        <p:txBody>
          <a:bodyPr wrap="square" rtlCol="0">
            <a:spAutoFit/>
          </a:bodyPr>
          <a:lstStyle/>
          <a:p>
            <a:pPr marL="361950" lvl="0" indent="-361950" algn="just"/>
            <a:r>
              <a:rPr lang="es-ES" sz="2400" b="1" dirty="0">
                <a:solidFill>
                  <a:schemeClr val="bg1"/>
                </a:solidFill>
                <a:latin typeface="Arial" panose="020B0604020202020204" pitchFamily="34" charset="0"/>
                <a:cs typeface="Arial" panose="020B0604020202020204" pitchFamily="34" charset="0"/>
              </a:rPr>
              <a:t>1. La evaluación del impacto de los programas de posgrado constituye hoy en día una exigencia internacional y una necesidad para contrastar y valorar lo ocurrido entre la situación de partida y los resultados de la formación que ha tenido lugar. Ese contraste busca revelar los cambios que pueden atribuirse a la formación, y que tienen incidencia en diferentes esferas. En particular, el análisis del impacto que se produce en los egresados de los programas de maestría adquiere un interés especial, por sus implicaciones en los ámbitos profesional, pedagógico, científico, personal y conductual.</a:t>
            </a:r>
          </a:p>
        </p:txBody>
      </p:sp>
    </p:spTree>
    <p:extLst>
      <p:ext uri="{BB962C8B-B14F-4D97-AF65-F5344CB8AC3E}">
        <p14:creationId xmlns:p14="http://schemas.microsoft.com/office/powerpoint/2010/main" val="9174967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09448" y="1705970"/>
            <a:ext cx="10562897" cy="3416320"/>
          </a:xfrm>
          <a:prstGeom prst="rect">
            <a:avLst/>
          </a:prstGeom>
          <a:noFill/>
          <a:ln>
            <a:solidFill>
              <a:srgbClr val="C00000"/>
            </a:solidFill>
          </a:ln>
        </p:spPr>
        <p:txBody>
          <a:bodyPr wrap="square" rtlCol="0">
            <a:spAutoFit/>
          </a:bodyPr>
          <a:lstStyle/>
          <a:p>
            <a:pPr marL="536575" lvl="0" indent="-536575" algn="just"/>
            <a:r>
              <a:rPr lang="es-ES" sz="2400" b="1" dirty="0">
                <a:solidFill>
                  <a:schemeClr val="bg1"/>
                </a:solidFill>
                <a:latin typeface="Arial" panose="020B0604020202020204" pitchFamily="34" charset="0"/>
                <a:cs typeface="Arial" panose="020B0604020202020204" pitchFamily="34" charset="0"/>
              </a:rPr>
              <a:t>2. En Cuba, se muestran diversas antecedentes en torno a la evaluación del impacto de programas de posgrado y constituye un interés de las instituciones formadoras, realizar estudios de este tipo como una vía que coadyuva a la mejora</a:t>
            </a:r>
            <a:r>
              <a:rPr lang="es-ES" sz="2400" b="1" dirty="0">
                <a:solidFill>
                  <a:srgbClr val="FF0000"/>
                </a:solidFill>
                <a:latin typeface="Arial" panose="020B0604020202020204" pitchFamily="34" charset="0"/>
                <a:cs typeface="Arial" panose="020B0604020202020204" pitchFamily="34" charset="0"/>
              </a:rPr>
              <a:t> </a:t>
            </a:r>
            <a:r>
              <a:rPr lang="es-ES" sz="2400" b="1" dirty="0">
                <a:solidFill>
                  <a:schemeClr val="bg1"/>
                </a:solidFill>
                <a:latin typeface="Arial" panose="020B0604020202020204" pitchFamily="34" charset="0"/>
                <a:cs typeface="Arial" panose="020B0604020202020204" pitchFamily="34" charset="0"/>
              </a:rPr>
              <a:t>continua</a:t>
            </a:r>
            <a:r>
              <a:rPr lang="es-ES" sz="2400" b="1" dirty="0">
                <a:solidFill>
                  <a:srgbClr val="FF0000"/>
                </a:solidFill>
                <a:latin typeface="Arial" panose="020B0604020202020204" pitchFamily="34" charset="0"/>
                <a:cs typeface="Arial" panose="020B0604020202020204" pitchFamily="34" charset="0"/>
              </a:rPr>
              <a:t> </a:t>
            </a:r>
            <a:r>
              <a:rPr lang="es-ES" sz="2400" b="1" dirty="0">
                <a:solidFill>
                  <a:schemeClr val="bg1"/>
                </a:solidFill>
                <a:latin typeface="Arial" panose="020B0604020202020204" pitchFamily="34" charset="0"/>
                <a:cs typeface="Arial" panose="020B0604020202020204" pitchFamily="34" charset="0"/>
              </a:rPr>
              <a:t>de la calidad de la formación y de sus resultados. El CEPES de la Universidad de La Habana acumula una gran experiencia en la formación de másteres en Ciencias de la Educación Superior y se enfoca a la vez en implementar estudios para evaluar el impacto de dicho programa en sus egresados.</a:t>
            </a:r>
          </a:p>
        </p:txBody>
      </p:sp>
      <p:sp>
        <p:nvSpPr>
          <p:cNvPr id="6" name="Título 2">
            <a:extLst>
              <a:ext uri="{FF2B5EF4-FFF2-40B4-BE49-F238E27FC236}">
                <a16:creationId xmlns:a16="http://schemas.microsoft.com/office/drawing/2014/main" id="{415785E6-A5F5-46DB-88E2-2F64AD25365D}"/>
              </a:ext>
            </a:extLst>
          </p:cNvPr>
          <p:cNvSpPr txBox="1">
            <a:spLocks/>
          </p:cNvSpPr>
          <p:nvPr/>
        </p:nvSpPr>
        <p:spPr>
          <a:xfrm>
            <a:off x="4583765" y="477672"/>
            <a:ext cx="3519712" cy="592215"/>
          </a:xfrm>
          <a:prstGeom prst="roundRect">
            <a:avLst/>
          </a:prstGeom>
          <a:solidFill>
            <a:srgbClr val="C00000"/>
          </a:solidFill>
          <a:ln w="76200" cap="flat" cmpd="sng" algn="ctr">
            <a:solidFill>
              <a:srgbClr val="C0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S" sz="2800" b="1" dirty="0">
                <a:solidFill>
                  <a:schemeClr val="tx1"/>
                </a:solidFill>
                <a:latin typeface="Arial" panose="020B0604020202020204" pitchFamily="34" charset="0"/>
                <a:cs typeface="Arial" panose="020B0604020202020204" pitchFamily="34" charset="0"/>
              </a:rPr>
              <a:t>Conclusiones</a:t>
            </a:r>
            <a:endParaRPr lang="es-ES" sz="2800" dirty="0">
              <a:solidFill>
                <a:schemeClr val="tx1"/>
              </a:solidFill>
            </a:endParaRPr>
          </a:p>
        </p:txBody>
      </p:sp>
    </p:spTree>
    <p:extLst>
      <p:ext uri="{BB962C8B-B14F-4D97-AF65-F5344CB8AC3E}">
        <p14:creationId xmlns:p14="http://schemas.microsoft.com/office/powerpoint/2010/main" val="35201511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541283" y="1662654"/>
            <a:ext cx="11041117" cy="2308324"/>
          </a:xfrm>
          <a:prstGeom prst="rect">
            <a:avLst/>
          </a:prstGeom>
          <a:noFill/>
          <a:ln>
            <a:solidFill>
              <a:srgbClr val="C00000"/>
            </a:solidFill>
          </a:ln>
        </p:spPr>
        <p:txBody>
          <a:bodyPr wrap="square" rtlCol="0">
            <a:spAutoFit/>
          </a:bodyPr>
          <a:lstStyle/>
          <a:p>
            <a:pPr marL="441325" lvl="0" indent="-441325" algn="just"/>
            <a:r>
              <a:rPr lang="es-ES" sz="2400" b="1" dirty="0">
                <a:solidFill>
                  <a:schemeClr val="bg1"/>
                </a:solidFill>
                <a:latin typeface="Arial" panose="020B0604020202020204" pitchFamily="34" charset="0"/>
                <a:cs typeface="Arial" panose="020B0604020202020204" pitchFamily="34" charset="0"/>
              </a:rPr>
              <a:t>3. La metodología empleada para evaluar el impacto del PMCES en sus egresados la integran un conjunto de fases relacionadas entre sí que contemplan, desde la planificación y organización del proceso, transitando por el diagnóstico, hasta llegar a la propuesta de acciones para continuar elevando el impacto de dicho programa y las vías posibles de socialización de los resultados.</a:t>
            </a:r>
          </a:p>
        </p:txBody>
      </p:sp>
      <p:sp>
        <p:nvSpPr>
          <p:cNvPr id="4" name="Título 2">
            <a:extLst>
              <a:ext uri="{FF2B5EF4-FFF2-40B4-BE49-F238E27FC236}">
                <a16:creationId xmlns:a16="http://schemas.microsoft.com/office/drawing/2014/main" id="{6FE47861-59FB-4974-975A-12B50BD8A3FE}"/>
              </a:ext>
            </a:extLst>
          </p:cNvPr>
          <p:cNvSpPr txBox="1">
            <a:spLocks/>
          </p:cNvSpPr>
          <p:nvPr/>
        </p:nvSpPr>
        <p:spPr>
          <a:xfrm>
            <a:off x="4583765" y="477672"/>
            <a:ext cx="3519712" cy="592215"/>
          </a:xfrm>
          <a:prstGeom prst="roundRect">
            <a:avLst/>
          </a:prstGeom>
          <a:solidFill>
            <a:srgbClr val="C00000"/>
          </a:solidFill>
          <a:ln w="76200" cap="flat" cmpd="sng" algn="ctr">
            <a:solidFill>
              <a:srgbClr val="C0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S" sz="2800" b="1" dirty="0">
                <a:solidFill>
                  <a:schemeClr val="tx1"/>
                </a:solidFill>
                <a:latin typeface="Arial" panose="020B0604020202020204" pitchFamily="34" charset="0"/>
                <a:cs typeface="Arial" panose="020B0604020202020204" pitchFamily="34" charset="0"/>
              </a:rPr>
              <a:t>Conclusiones</a:t>
            </a:r>
            <a:endParaRPr lang="es-ES" sz="2800" dirty="0">
              <a:solidFill>
                <a:schemeClr val="tx1"/>
              </a:solidFill>
            </a:endParaRPr>
          </a:p>
        </p:txBody>
      </p:sp>
    </p:spTree>
    <p:extLst>
      <p:ext uri="{BB962C8B-B14F-4D97-AF65-F5344CB8AC3E}">
        <p14:creationId xmlns:p14="http://schemas.microsoft.com/office/powerpoint/2010/main" val="18633353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68014" y="1037229"/>
            <a:ext cx="11556124" cy="5632311"/>
          </a:xfrm>
          <a:prstGeom prst="rect">
            <a:avLst/>
          </a:prstGeom>
          <a:noFill/>
          <a:ln>
            <a:solidFill>
              <a:srgbClr val="C00000"/>
            </a:solidFill>
          </a:ln>
        </p:spPr>
        <p:txBody>
          <a:bodyPr wrap="square" rtlCol="0">
            <a:spAutoFit/>
          </a:bodyPr>
          <a:lstStyle/>
          <a:p>
            <a:pPr marL="441325" indent="-441325" algn="just"/>
            <a:r>
              <a:rPr lang="es-ES" sz="2400" b="1" dirty="0">
                <a:solidFill>
                  <a:schemeClr val="bg1"/>
                </a:solidFill>
                <a:latin typeface="Arial" panose="020B0604020202020204" pitchFamily="34" charset="0"/>
                <a:cs typeface="Arial" panose="020B0604020202020204" pitchFamily="34" charset="0"/>
              </a:rPr>
              <a:t>4. Los resultados de la investigación realizada permiten constatar un alto impacto del PMCES en sus egresados, los cuales se evidencian en diversas áreas:  </a:t>
            </a:r>
            <a:r>
              <a:rPr lang="es-ES" sz="2400" b="1" i="1" dirty="0">
                <a:solidFill>
                  <a:schemeClr val="bg1"/>
                </a:solidFill>
                <a:latin typeface="Arial" panose="020B0604020202020204" pitchFamily="34" charset="0"/>
                <a:cs typeface="Arial" panose="020B0604020202020204" pitchFamily="34" charset="0"/>
              </a:rPr>
              <a:t>desarrollo docente y profesional; desempeño en el pregrado y posgrado; trabajo metodológico; preparación científica investigativa; producción científica;</a:t>
            </a:r>
            <a:r>
              <a:rPr lang="es-ES" sz="2400" b="1" dirty="0">
                <a:solidFill>
                  <a:schemeClr val="bg1"/>
                </a:solidFill>
                <a:latin typeface="Arial" panose="020B0604020202020204" pitchFamily="34" charset="0"/>
                <a:cs typeface="Arial" panose="020B0604020202020204" pitchFamily="34" charset="0"/>
              </a:rPr>
              <a:t> </a:t>
            </a:r>
            <a:r>
              <a:rPr lang="es-ES" sz="2400" b="1" i="1" dirty="0">
                <a:solidFill>
                  <a:schemeClr val="bg1"/>
                </a:solidFill>
                <a:latin typeface="Arial" panose="020B0604020202020204" pitchFamily="34" charset="0"/>
                <a:cs typeface="Arial" panose="020B0604020202020204" pitchFamily="34" charset="0"/>
              </a:rPr>
              <a:t>desarrollo individual</a:t>
            </a:r>
            <a:r>
              <a:rPr lang="es-ES" sz="2400" b="1" dirty="0">
                <a:solidFill>
                  <a:schemeClr val="bg1"/>
                </a:solidFill>
                <a:latin typeface="Arial" panose="020B0604020202020204" pitchFamily="34" charset="0"/>
                <a:cs typeface="Arial" panose="020B0604020202020204" pitchFamily="34" charset="0"/>
              </a:rPr>
              <a:t> y </a:t>
            </a:r>
            <a:r>
              <a:rPr lang="es-ES" sz="2400" b="1" i="1" dirty="0">
                <a:solidFill>
                  <a:schemeClr val="bg1"/>
                </a:solidFill>
                <a:latin typeface="Arial" panose="020B0604020202020204" pitchFamily="34" charset="0"/>
                <a:cs typeface="Arial" panose="020B0604020202020204" pitchFamily="34" charset="0"/>
              </a:rPr>
              <a:t>comportamiento humano. </a:t>
            </a:r>
            <a:r>
              <a:rPr lang="es-ES" sz="2400" b="1" dirty="0">
                <a:solidFill>
                  <a:schemeClr val="bg1"/>
                </a:solidFill>
                <a:latin typeface="Arial" panose="020B0604020202020204" pitchFamily="34" charset="0"/>
                <a:cs typeface="Arial" panose="020B0604020202020204" pitchFamily="34" charset="0"/>
              </a:rPr>
              <a:t>También se identificaron algunas áreas tendientes a mejorar para continuar elevando el impacto del programa, relacionadas, tales como: necesidad de perfeccionar el programa para responder a las demandas del desarrollo de las Ciencias de la Educación Superior en el contexto internacional y nacional; realizar procesos de selección de los maestrantes más riguroso; ejercer mayor exigencia en el proceso formativo, con énfasis en las evaluaciones; aumentar la visibilidad del programa; desarrollar la virtualidad como alternativa de desarrollo académico del programa y ampliar los intercambios de experiencias con otros programas, tanto en el ámbito nacional, como en el internacional.</a:t>
            </a:r>
          </a:p>
        </p:txBody>
      </p:sp>
      <p:sp>
        <p:nvSpPr>
          <p:cNvPr id="5" name="Título 2">
            <a:extLst>
              <a:ext uri="{FF2B5EF4-FFF2-40B4-BE49-F238E27FC236}">
                <a16:creationId xmlns:a16="http://schemas.microsoft.com/office/drawing/2014/main" id="{D310B3C2-5105-4957-8147-D7C29B9C241D}"/>
              </a:ext>
            </a:extLst>
          </p:cNvPr>
          <p:cNvSpPr txBox="1">
            <a:spLocks/>
          </p:cNvSpPr>
          <p:nvPr/>
        </p:nvSpPr>
        <p:spPr>
          <a:xfrm>
            <a:off x="4504937" y="188460"/>
            <a:ext cx="3519712" cy="592215"/>
          </a:xfrm>
          <a:prstGeom prst="roundRect">
            <a:avLst/>
          </a:prstGeom>
          <a:solidFill>
            <a:srgbClr val="C00000"/>
          </a:solidFill>
          <a:ln w="76200" cap="flat" cmpd="sng" algn="ctr">
            <a:solidFill>
              <a:srgbClr val="C0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S" sz="2800" b="1" dirty="0">
                <a:solidFill>
                  <a:schemeClr val="tx1"/>
                </a:solidFill>
                <a:latin typeface="Arial" panose="020B0604020202020204" pitchFamily="34" charset="0"/>
                <a:cs typeface="Arial" panose="020B0604020202020204" pitchFamily="34" charset="0"/>
              </a:rPr>
              <a:t>Conclusiones</a:t>
            </a:r>
            <a:endParaRPr lang="es-ES" sz="2800" dirty="0">
              <a:solidFill>
                <a:schemeClr val="tx1"/>
              </a:solidFill>
            </a:endParaRPr>
          </a:p>
        </p:txBody>
      </p:sp>
    </p:spTree>
    <p:extLst>
      <p:ext uri="{BB962C8B-B14F-4D97-AF65-F5344CB8AC3E}">
        <p14:creationId xmlns:p14="http://schemas.microsoft.com/office/powerpoint/2010/main" val="21130406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67058" y="1609968"/>
            <a:ext cx="11414235" cy="4154984"/>
          </a:xfrm>
          <a:prstGeom prst="rect">
            <a:avLst/>
          </a:prstGeom>
          <a:noFill/>
          <a:ln>
            <a:solidFill>
              <a:srgbClr val="C00000"/>
            </a:solidFill>
          </a:ln>
        </p:spPr>
        <p:txBody>
          <a:bodyPr wrap="square" rtlCol="0">
            <a:spAutoFit/>
          </a:bodyPr>
          <a:lstStyle/>
          <a:p>
            <a:pPr marL="361950" lvl="0" indent="-361950" algn="just"/>
            <a:r>
              <a:rPr lang="es-ES" sz="2400" b="1" dirty="0">
                <a:solidFill>
                  <a:schemeClr val="bg1"/>
                </a:solidFill>
                <a:latin typeface="Arial" panose="020B0604020202020204" pitchFamily="34" charset="0"/>
                <a:cs typeface="Arial" panose="020B0604020202020204" pitchFamily="34" charset="0"/>
              </a:rPr>
              <a:t>5. Entre las acciones diseñadas para continuar incrementando el impacto de la formación en los egresados del PMCES del CEPES resaltan, por ejemplo: el perfeccionamiento del programa en función de lograr la actualización de los contenidos y una estructura curricular más flexible; mejorar la calidad del proceso de selección de los maestrandos; potenciar el trabajo metodológico; trabajar por lograr una mayor calidad del proceso enseñanza aprendizaje y la formación de valores; fortalecer las vías de comunicación y difusión de los resultados e impactos del PMCES; capacitar a los docentes en el manejo de las </a:t>
            </a:r>
            <a:r>
              <a:rPr lang="es-ES" sz="2400" b="1" dirty="0" err="1">
                <a:solidFill>
                  <a:schemeClr val="bg1"/>
                </a:solidFill>
                <a:latin typeface="Arial" panose="020B0604020202020204" pitchFamily="34" charset="0"/>
                <a:cs typeface="Arial" panose="020B0604020202020204" pitchFamily="34" charset="0"/>
              </a:rPr>
              <a:t>TICs</a:t>
            </a:r>
            <a:r>
              <a:rPr lang="es-ES" sz="2400" b="1" dirty="0">
                <a:solidFill>
                  <a:schemeClr val="bg1"/>
                </a:solidFill>
                <a:latin typeface="Arial" panose="020B0604020202020204" pitchFamily="34" charset="0"/>
                <a:cs typeface="Arial" panose="020B0604020202020204" pitchFamily="34" charset="0"/>
              </a:rPr>
              <a:t> para apoyar el programa; así como realizar eventos e intercambios de experiencias con otros programas de maestría, sobre todo de Excelencia.</a:t>
            </a:r>
          </a:p>
        </p:txBody>
      </p:sp>
      <p:sp>
        <p:nvSpPr>
          <p:cNvPr id="5" name="Título 2">
            <a:extLst>
              <a:ext uri="{FF2B5EF4-FFF2-40B4-BE49-F238E27FC236}">
                <a16:creationId xmlns:a16="http://schemas.microsoft.com/office/drawing/2014/main" id="{87754828-F1FF-434C-92B4-87C6484CA42E}"/>
              </a:ext>
            </a:extLst>
          </p:cNvPr>
          <p:cNvSpPr txBox="1">
            <a:spLocks/>
          </p:cNvSpPr>
          <p:nvPr/>
        </p:nvSpPr>
        <p:spPr>
          <a:xfrm>
            <a:off x="4348033" y="464553"/>
            <a:ext cx="3519712" cy="592215"/>
          </a:xfrm>
          <a:prstGeom prst="roundRect">
            <a:avLst/>
          </a:prstGeom>
          <a:solidFill>
            <a:srgbClr val="C00000"/>
          </a:solidFill>
          <a:ln w="76200" cap="flat" cmpd="sng" algn="ctr">
            <a:solidFill>
              <a:srgbClr val="C0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S" sz="2800" b="1" dirty="0">
                <a:solidFill>
                  <a:schemeClr val="tx1"/>
                </a:solidFill>
                <a:latin typeface="Arial" panose="020B0604020202020204" pitchFamily="34" charset="0"/>
                <a:cs typeface="Arial" panose="020B0604020202020204" pitchFamily="34" charset="0"/>
              </a:rPr>
              <a:t>Conclusiones</a:t>
            </a:r>
            <a:endParaRPr lang="es-ES" sz="2800" dirty="0">
              <a:solidFill>
                <a:schemeClr val="tx1"/>
              </a:solidFill>
            </a:endParaRPr>
          </a:p>
        </p:txBody>
      </p:sp>
      <p:pic>
        <p:nvPicPr>
          <p:cNvPr id="3"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217573" y="1992086"/>
            <a:ext cx="609600" cy="609600"/>
          </a:xfrm>
          <a:prstGeom prst="rect">
            <a:avLst/>
          </a:prstGeom>
        </p:spPr>
      </p:pic>
      <p:pic>
        <p:nvPicPr>
          <p:cNvPr id="6" name="Sonido grabado">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5791200" y="3124200"/>
            <a:ext cx="609600" cy="609600"/>
          </a:xfrm>
          <a:prstGeom prst="rect">
            <a:avLst/>
          </a:prstGeom>
        </p:spPr>
      </p:pic>
      <p:pic>
        <p:nvPicPr>
          <p:cNvPr id="7" name="Sonido grabado">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965969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43" fill="hold"/>
                                        <p:tgtEl>
                                          <p:spTgt spid="3"/>
                                        </p:tgtEl>
                                      </p:cBhvr>
                                    </p:cmd>
                                  </p:childTnLst>
                                </p:cTn>
                              </p:par>
                            </p:childTnLst>
                          </p:cTn>
                        </p:par>
                      </p:childTnLst>
                    </p:cTn>
                  </p:par>
                </p:childTnLst>
              </p:cTn>
              <p:nextCondLst>
                <p:cond evt="onClick" delay="0">
                  <p:tgtEl>
                    <p:spTgt spid="3"/>
                  </p:tgtEl>
                </p:cond>
              </p:nextCondLst>
            </p:seq>
            <p:audio>
              <p:cMediaNode vol="10000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3014" fill="hold"/>
                                        <p:tgtEl>
                                          <p:spTgt spid="6"/>
                                        </p:tgtEl>
                                      </p:cBhvr>
                                    </p:cmd>
                                  </p:childTnLst>
                                </p:cTn>
                              </p:par>
                            </p:childTnLst>
                          </p:cTn>
                        </p:par>
                      </p:childTnLst>
                    </p:cTn>
                  </p:par>
                </p:childTnLst>
              </p:cTn>
              <p:nextCondLst>
                <p:cond evt="onClick" delay="0">
                  <p:tgtEl>
                    <p:spTgt spid="6"/>
                  </p:tgtEl>
                </p:cond>
              </p:nextCondLst>
            </p:seq>
            <p:audio>
              <p:cMediaNode vol="80000">
                <p:cTn id="13" fill="hold" display="0">
                  <p:stCondLst>
                    <p:cond delay="indefinite"/>
                  </p:stCondLst>
                  <p:endCondLst>
                    <p:cond evt="onStopAudio" delay="0">
                      <p:tgtEl>
                        <p:sldTgt/>
                      </p:tgtEl>
                    </p:cond>
                  </p:endCondLst>
                </p:cTn>
                <p:tgtEl>
                  <p:spTgt spid="6"/>
                </p:tgtEl>
              </p:cMediaNode>
            </p:audio>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493528" fill="hold"/>
                                        <p:tgtEl>
                                          <p:spTgt spid="7"/>
                                        </p:tgtEl>
                                      </p:cBhvr>
                                    </p:cmd>
                                  </p:childTnLst>
                                </p:cTn>
                              </p:par>
                            </p:childTnLst>
                          </p:cTn>
                        </p:par>
                      </p:childTnLst>
                    </p:cTn>
                  </p:par>
                </p:childTnLst>
              </p:cTn>
              <p:nextCondLst>
                <p:cond evt="onClick" delay="0">
                  <p:tgtEl>
                    <p:spTgt spid="7"/>
                  </p:tgtEl>
                </p:cond>
              </p:nextCondLst>
            </p:seq>
            <p:audio>
              <p:cMediaNode vol="80000">
                <p:cTn id="19"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077608881"/>
              </p:ext>
            </p:extLst>
          </p:nvPr>
        </p:nvGraphicFramePr>
        <p:xfrm>
          <a:off x="1144365" y="367757"/>
          <a:ext cx="4019267" cy="3369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p:cNvSpPr txBox="1"/>
          <p:nvPr/>
        </p:nvSpPr>
        <p:spPr>
          <a:xfrm>
            <a:off x="1925683" y="1080251"/>
            <a:ext cx="2743200" cy="584775"/>
          </a:xfrm>
          <a:prstGeom prst="rect">
            <a:avLst/>
          </a:prstGeom>
          <a:noFill/>
        </p:spPr>
        <p:txBody>
          <a:bodyPr wrap="square" rtlCol="0">
            <a:spAutoFit/>
          </a:bodyPr>
          <a:lstStyle/>
          <a:p>
            <a:r>
              <a:rPr lang="es-ES" sz="3200" b="1" dirty="0">
                <a:latin typeface="Arial" panose="020B0604020202020204" pitchFamily="34" charset="0"/>
                <a:cs typeface="Arial" panose="020B0604020202020204" pitchFamily="34" charset="0"/>
              </a:rPr>
              <a:t>POSGRADO</a:t>
            </a:r>
          </a:p>
        </p:txBody>
      </p:sp>
      <p:sp>
        <p:nvSpPr>
          <p:cNvPr id="4" name="CuadroTexto 3"/>
          <p:cNvSpPr txBox="1"/>
          <p:nvPr/>
        </p:nvSpPr>
        <p:spPr>
          <a:xfrm>
            <a:off x="1925683" y="2401617"/>
            <a:ext cx="2388358" cy="584775"/>
          </a:xfrm>
          <a:prstGeom prst="rect">
            <a:avLst/>
          </a:prstGeom>
          <a:noFill/>
        </p:spPr>
        <p:txBody>
          <a:bodyPr wrap="square" rtlCol="0">
            <a:spAutoFit/>
          </a:bodyPr>
          <a:lstStyle/>
          <a:p>
            <a:r>
              <a:rPr lang="es-ES" sz="3200" b="1" dirty="0">
                <a:latin typeface="Arial" panose="020B0604020202020204" pitchFamily="34" charset="0"/>
                <a:cs typeface="Arial" panose="020B0604020202020204" pitchFamily="34" charset="0"/>
              </a:rPr>
              <a:t>MAESTRÍA</a:t>
            </a:r>
          </a:p>
        </p:txBody>
      </p:sp>
      <p:sp>
        <p:nvSpPr>
          <p:cNvPr id="5" name="Rectángulo redondeado 4"/>
          <p:cNvSpPr/>
          <p:nvPr/>
        </p:nvSpPr>
        <p:spPr>
          <a:xfrm rot="10800000" flipV="1">
            <a:off x="1925681" y="3885925"/>
            <a:ext cx="3237949" cy="1013624"/>
          </a:xfrm>
          <a:prstGeom prst="roundRect">
            <a:avLst/>
          </a:prstGeom>
          <a:solidFill>
            <a:schemeClr val="accent1">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solidFill>
                  <a:schemeClr val="bg1"/>
                </a:solidFill>
                <a:latin typeface="Arial" panose="020B0604020202020204" pitchFamily="34" charset="0"/>
                <a:cs typeface="Arial" panose="020B0604020202020204" pitchFamily="34" charset="0"/>
              </a:rPr>
              <a:t>Influencia en los egresados </a:t>
            </a:r>
          </a:p>
        </p:txBody>
      </p:sp>
      <p:sp>
        <p:nvSpPr>
          <p:cNvPr id="6" name="Rectángulo redondeado 5"/>
          <p:cNvSpPr/>
          <p:nvPr/>
        </p:nvSpPr>
        <p:spPr>
          <a:xfrm rot="10800000" flipH="1" flipV="1">
            <a:off x="1267582" y="5338432"/>
            <a:ext cx="3224463" cy="857652"/>
          </a:xfrm>
          <a:prstGeom prst="roundRect">
            <a:avLst/>
          </a:prstGeom>
          <a:solidFill>
            <a:schemeClr val="accent1">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solidFill>
                  <a:schemeClr val="bg1"/>
                </a:solidFill>
                <a:latin typeface="Arial" panose="020B0604020202020204" pitchFamily="34" charset="0"/>
                <a:cs typeface="Arial" panose="020B0604020202020204" pitchFamily="34" charset="0"/>
              </a:rPr>
              <a:t>Evaluación de impacto </a:t>
            </a:r>
          </a:p>
        </p:txBody>
      </p:sp>
      <p:sp>
        <p:nvSpPr>
          <p:cNvPr id="7" name="Flecha curvada hacia la derecha 6"/>
          <p:cNvSpPr/>
          <p:nvPr/>
        </p:nvSpPr>
        <p:spPr>
          <a:xfrm rot="21391279">
            <a:off x="673912" y="2616387"/>
            <a:ext cx="982541" cy="2255430"/>
          </a:xfrm>
          <a:prstGeom prst="curvedRightArrow">
            <a:avLst>
              <a:gd name="adj1" fmla="val 25000"/>
              <a:gd name="adj2" fmla="val 50000"/>
              <a:gd name="adj3" fmla="val 2749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8" name="Flecha curvada hacia la derecha 7"/>
          <p:cNvSpPr/>
          <p:nvPr/>
        </p:nvSpPr>
        <p:spPr>
          <a:xfrm flipH="1">
            <a:off x="4569679" y="2588655"/>
            <a:ext cx="989498" cy="3483036"/>
          </a:xfrm>
          <a:prstGeom prst="curvedRightArrow">
            <a:avLst>
              <a:gd name="adj1" fmla="val 25000"/>
              <a:gd name="adj2" fmla="val 50000"/>
              <a:gd name="adj3" fmla="val 2749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9" name="CuadroTexto 8"/>
          <p:cNvSpPr txBox="1"/>
          <p:nvPr/>
        </p:nvSpPr>
        <p:spPr>
          <a:xfrm>
            <a:off x="5814815" y="1511437"/>
            <a:ext cx="6045958" cy="1077218"/>
          </a:xfrm>
          <a:prstGeom prst="rect">
            <a:avLst/>
          </a:prstGeom>
          <a:noFill/>
        </p:spPr>
        <p:txBody>
          <a:bodyPr wrap="square" rtlCol="0">
            <a:spAutoFit/>
          </a:bodyPr>
          <a:lstStyle/>
          <a:p>
            <a:pPr marL="457200" indent="-457200" algn="ctr">
              <a:buFont typeface="Wingdings" panose="05000000000000000000" pitchFamily="2" charset="2"/>
              <a:buChar char="ü"/>
            </a:pPr>
            <a:r>
              <a:rPr lang="es-ES" sz="3200" b="1" i="1" u="sng" dirty="0">
                <a:solidFill>
                  <a:srgbClr val="C00000"/>
                </a:solidFill>
                <a:latin typeface="Arial" panose="020B0604020202020204" pitchFamily="34" charset="0"/>
                <a:cs typeface="Arial" panose="020B0604020202020204" pitchFamily="34" charset="0"/>
              </a:rPr>
              <a:t>Posgrado latinoamericano. Importancia de su estudio</a:t>
            </a:r>
            <a:endParaRPr lang="es-ES" sz="3200" i="1" u="sng" dirty="0">
              <a:solidFill>
                <a:srgbClr val="C00000"/>
              </a:solidFill>
            </a:endParaRPr>
          </a:p>
        </p:txBody>
      </p:sp>
      <p:pic>
        <p:nvPicPr>
          <p:cNvPr id="10" name="Picture 3" descr="america">
            <a:extLst>
              <a:ext uri="{FF2B5EF4-FFF2-40B4-BE49-F238E27FC236}">
                <a16:creationId xmlns:a16="http://schemas.microsoft.com/office/drawing/2014/main" id="{6168FCD3-F0B9-4996-AB9B-5A627C0F8DC1}"/>
              </a:ext>
            </a:extLst>
          </p:cNvPr>
          <p:cNvPicPr>
            <a:picLocks noChangeAspect="1" noChangeArrowheads="1"/>
          </p:cNvPicPr>
          <p:nvPr/>
        </p:nvPicPr>
        <p:blipFill>
          <a:blip r:embed="rId7">
            <a:clrChange>
              <a:clrFrom>
                <a:srgbClr val="669CF0"/>
              </a:clrFrom>
              <a:clrTo>
                <a:srgbClr val="669CF0">
                  <a:alpha val="0"/>
                </a:srgbClr>
              </a:clrTo>
            </a:clrChange>
            <a:extLst>
              <a:ext uri="{28A0092B-C50C-407E-A947-70E740481C1C}">
                <a14:useLocalDpi xmlns:a14="http://schemas.microsoft.com/office/drawing/2010/main" val="0"/>
              </a:ext>
            </a:extLst>
          </a:blip>
          <a:srcRect/>
          <a:stretch>
            <a:fillRect/>
          </a:stretch>
        </p:blipFill>
        <p:spPr bwMode="auto">
          <a:xfrm>
            <a:off x="7225562" y="2792079"/>
            <a:ext cx="3224463" cy="32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14482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838022" y="2558936"/>
            <a:ext cx="3509380" cy="1398926"/>
          </a:xfrm>
          <a:prstGeom prst="rect">
            <a:avLst/>
          </a:prstGeom>
          <a:solidFill>
            <a:schemeClr val="accent5"/>
          </a:solidFill>
          <a:ln w="28575">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1">
            <a:noAutofit/>
            <a:scene3d>
              <a:camera prst="orthographicFront"/>
              <a:lightRig rig="threePt" dir="t"/>
            </a:scene3d>
            <a:sp3d contourW="12700">
              <a:bevelB w="38100" h="38100" prst="relaxedInset"/>
              <a:contourClr>
                <a:schemeClr val="accent4"/>
              </a:contourClr>
            </a:sp3d>
          </a:bodyPr>
          <a:lstStyle/>
          <a:p>
            <a:pPr lvl="0" algn="ctr" defTabSz="2933700">
              <a:spcBef>
                <a:spcPct val="0"/>
              </a:spcBef>
              <a:spcAft>
                <a:spcPct val="35000"/>
              </a:spcAft>
            </a:pPr>
            <a:r>
              <a:rPr lang="es-ES" sz="4000" b="1" kern="1200" dirty="0">
                <a:solidFill>
                  <a:schemeClr val="accent4"/>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Calidad</a:t>
            </a:r>
            <a:r>
              <a:rPr lang="es-ES" sz="4000" b="1" kern="1200" dirty="0">
                <a:solidFill>
                  <a:schemeClr val="tx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Educativa</a:t>
            </a:r>
          </a:p>
        </p:txBody>
      </p:sp>
      <p:sp>
        <p:nvSpPr>
          <p:cNvPr id="8" name="Rectángulo 7"/>
          <p:cNvSpPr/>
          <p:nvPr/>
        </p:nvSpPr>
        <p:spPr>
          <a:xfrm>
            <a:off x="1838022" y="4791510"/>
            <a:ext cx="3509380" cy="1309928"/>
          </a:xfrm>
          <a:prstGeom prst="rect">
            <a:avLst/>
          </a:prstGeom>
          <a:solidFill>
            <a:schemeClr val="tx2">
              <a:lumMod val="50000"/>
            </a:schemeClr>
          </a:solidFill>
          <a:ln w="38100">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1">
            <a:noAutofit/>
            <a:scene3d>
              <a:camera prst="orthographicFront"/>
              <a:lightRig rig="threePt" dir="t"/>
            </a:scene3d>
            <a:sp3d contourW="12700">
              <a:bevelB w="38100" h="38100" prst="relaxedInset"/>
              <a:contourClr>
                <a:schemeClr val="accent4"/>
              </a:contourClr>
            </a:sp3d>
          </a:bodyPr>
          <a:lstStyle/>
          <a:p>
            <a:pPr lvl="0" algn="ctr" defTabSz="2933700">
              <a:spcBef>
                <a:spcPct val="0"/>
              </a:spcBef>
              <a:spcAft>
                <a:spcPct val="35000"/>
              </a:spcAft>
            </a:pPr>
            <a:r>
              <a:rPr lang="es-ES" sz="4000" b="1" kern="1200" dirty="0">
                <a:solidFill>
                  <a:srgbClr val="FFC000"/>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Evaluación</a:t>
            </a:r>
          </a:p>
          <a:p>
            <a:pPr lvl="0" algn="ctr" defTabSz="2933700">
              <a:spcBef>
                <a:spcPct val="0"/>
              </a:spcBef>
              <a:spcAft>
                <a:spcPct val="35000"/>
              </a:spcAft>
            </a:pPr>
            <a:r>
              <a:rPr lang="es-ES" sz="4000" b="1" dirty="0">
                <a:solidFill>
                  <a:schemeClr val="tx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Calidad</a:t>
            </a:r>
            <a:endParaRPr lang="es-ES" sz="4000" b="1" kern="1200" dirty="0">
              <a:solidFill>
                <a:schemeClr val="tx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9" name="Rectángulo 8"/>
          <p:cNvSpPr/>
          <p:nvPr/>
        </p:nvSpPr>
        <p:spPr>
          <a:xfrm>
            <a:off x="1838022" y="505968"/>
            <a:ext cx="3509380" cy="1437034"/>
          </a:xfrm>
          <a:prstGeom prst="rect">
            <a:avLst/>
          </a:prstGeom>
          <a:solidFill>
            <a:schemeClr val="accent2"/>
          </a:solidFill>
          <a:ln w="38100">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1">
            <a:noAutofit/>
            <a:scene3d>
              <a:camera prst="orthographicFront"/>
              <a:lightRig rig="threePt" dir="t"/>
            </a:scene3d>
            <a:sp3d contourW="12700">
              <a:bevelB w="38100" h="38100" prst="relaxedInset"/>
              <a:contourClr>
                <a:schemeClr val="accent4"/>
              </a:contourClr>
            </a:sp3d>
          </a:bodyPr>
          <a:lstStyle/>
          <a:p>
            <a:pPr lvl="0" algn="ctr" defTabSz="2933700">
              <a:spcBef>
                <a:spcPct val="0"/>
              </a:spcBef>
              <a:spcAft>
                <a:spcPct val="35000"/>
              </a:spcAft>
            </a:pPr>
            <a:r>
              <a:rPr lang="es-ES" sz="4000" b="1" kern="1200" dirty="0">
                <a:solidFill>
                  <a:schemeClr val="tx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Formación</a:t>
            </a:r>
          </a:p>
          <a:p>
            <a:pPr lvl="0" algn="ctr" defTabSz="2933700">
              <a:spcBef>
                <a:spcPct val="0"/>
              </a:spcBef>
              <a:spcAft>
                <a:spcPct val="35000"/>
              </a:spcAft>
            </a:pPr>
            <a:r>
              <a:rPr lang="es-ES" sz="4000" b="1" dirty="0">
                <a:solidFill>
                  <a:schemeClr val="tx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Másteres</a:t>
            </a:r>
            <a:endParaRPr lang="es-ES" sz="4000" b="1" kern="1200" dirty="0">
              <a:solidFill>
                <a:schemeClr val="tx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pic>
        <p:nvPicPr>
          <p:cNvPr id="7" name="Picture 14" descr="personal2">
            <a:extLst>
              <a:ext uri="{FF2B5EF4-FFF2-40B4-BE49-F238E27FC236}">
                <a16:creationId xmlns:a16="http://schemas.microsoft.com/office/drawing/2014/main" id="{9030EEB1-F190-4BBC-B683-A1439B403D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031169" y="1672316"/>
            <a:ext cx="3774468" cy="3172165"/>
          </a:xfrm>
          <a:prstGeom prst="rect">
            <a:avLst/>
          </a:prstGeom>
          <a:noFill/>
          <a:ln w="76200">
            <a:solidFill>
              <a:srgbClr val="CCCC00"/>
            </a:solidFill>
            <a:miter lim="800000"/>
            <a:headEnd/>
            <a:tailEnd/>
          </a:ln>
          <a:extLst>
            <a:ext uri="{909E8E84-426E-40DD-AFC4-6F175D3DCCD1}">
              <a14:hiddenFill xmlns:a14="http://schemas.microsoft.com/office/drawing/2010/main">
                <a:solidFill>
                  <a:srgbClr val="FFFFFF"/>
                </a:solidFill>
              </a14:hiddenFill>
            </a:ext>
          </a:extLst>
        </p:spPr>
      </p:pic>
      <p:sp>
        <p:nvSpPr>
          <p:cNvPr id="17" name="Flecha curvada hacia la derecha 16"/>
          <p:cNvSpPr/>
          <p:nvPr/>
        </p:nvSpPr>
        <p:spPr>
          <a:xfrm>
            <a:off x="759353" y="1081256"/>
            <a:ext cx="837217" cy="2177143"/>
          </a:xfrm>
          <a:prstGeom prst="curv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8" name="Flecha curvada hacia la derecha 17"/>
          <p:cNvSpPr/>
          <p:nvPr/>
        </p:nvSpPr>
        <p:spPr>
          <a:xfrm>
            <a:off x="638628" y="3426165"/>
            <a:ext cx="957942" cy="2336800"/>
          </a:xfrm>
          <a:prstGeom prst="curv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3615601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869325" y="297262"/>
            <a:ext cx="9007364" cy="6186309"/>
          </a:xfrm>
          <a:prstGeom prst="rect">
            <a:avLst/>
          </a:prstGeom>
          <a:solidFill>
            <a:schemeClr val="tx1"/>
          </a:solidFill>
          <a:ln w="38100">
            <a:solidFill>
              <a:srgbClr val="C00000"/>
            </a:solidFill>
          </a:ln>
        </p:spPr>
        <p:txBody>
          <a:bodyPr wrap="square" rtlCol="0">
            <a:spAutoFit/>
          </a:bodyPr>
          <a:lstStyle/>
          <a:p>
            <a:pPr marL="342900" indent="-342900" algn="just">
              <a:lnSpc>
                <a:spcPct val="150000"/>
              </a:lnSpc>
              <a:buFont typeface="Arial" panose="020B0604020202020204" pitchFamily="34" charset="0"/>
              <a:buChar char="•"/>
            </a:pPr>
            <a:r>
              <a:rPr lang="es-ES" sz="2400" b="1" dirty="0">
                <a:solidFill>
                  <a:schemeClr val="bg1"/>
                </a:solidFill>
                <a:latin typeface="Arial" panose="020B0604020202020204" pitchFamily="34" charset="0"/>
                <a:cs typeface="Arial" panose="020B0604020202020204" pitchFamily="34" charset="0"/>
              </a:rPr>
              <a:t>Institución destacada en la formación de másteres en el país, creada en 1982.</a:t>
            </a:r>
          </a:p>
          <a:p>
            <a:pPr marL="342900" indent="-342900" algn="just">
              <a:lnSpc>
                <a:spcPct val="150000"/>
              </a:lnSpc>
              <a:buFont typeface="Arial" panose="020B0604020202020204" pitchFamily="34" charset="0"/>
              <a:buChar char="•"/>
            </a:pPr>
            <a:r>
              <a:rPr lang="es-ES" sz="2400" b="1" dirty="0">
                <a:solidFill>
                  <a:schemeClr val="bg1"/>
                </a:solidFill>
                <a:latin typeface="Arial" panose="020B0604020202020204" pitchFamily="34" charset="0"/>
                <a:cs typeface="Arial" panose="020B0604020202020204" pitchFamily="34" charset="0"/>
              </a:rPr>
              <a:t>Orienta su actividad hacia la elevación de los niveles de excelencia académica, pertinencia social y cooperación nacional e internacional.</a:t>
            </a:r>
          </a:p>
          <a:p>
            <a:pPr marL="342900" indent="-342900" algn="just">
              <a:lnSpc>
                <a:spcPct val="150000"/>
              </a:lnSpc>
              <a:buFont typeface="Arial" panose="020B0604020202020204" pitchFamily="34" charset="0"/>
              <a:buChar char="•"/>
            </a:pPr>
            <a:r>
              <a:rPr lang="es-ES" sz="2400" b="1" dirty="0">
                <a:solidFill>
                  <a:schemeClr val="bg1"/>
                </a:solidFill>
                <a:latin typeface="Arial" panose="020B0604020202020204" pitchFamily="34" charset="0"/>
                <a:cs typeface="Arial" panose="020B0604020202020204" pitchFamily="34" charset="0"/>
              </a:rPr>
              <a:t>Oferta desde hace más de 15 años la </a:t>
            </a:r>
            <a:r>
              <a:rPr lang="es-ES" sz="2400" b="1" i="1" u="sng" dirty="0">
                <a:solidFill>
                  <a:srgbClr val="A50021"/>
                </a:solidFill>
                <a:latin typeface="Arial" panose="020B0604020202020204" pitchFamily="34" charset="0"/>
                <a:cs typeface="Arial" panose="020B0604020202020204" pitchFamily="34" charset="0"/>
              </a:rPr>
              <a:t>Maestría en Ciencias de la Educación Superior</a:t>
            </a:r>
            <a:r>
              <a:rPr lang="es-ES" sz="2400" b="1" dirty="0">
                <a:solidFill>
                  <a:schemeClr val="bg1"/>
                </a:solidFill>
                <a:latin typeface="Arial" panose="020B0604020202020204" pitchFamily="34" charset="0"/>
                <a:cs typeface="Arial" panose="020B0604020202020204" pitchFamily="34" charset="0"/>
              </a:rPr>
              <a:t> aprobada por el MES en 1994.</a:t>
            </a:r>
          </a:p>
          <a:p>
            <a:pPr marL="342900" indent="-342900" algn="just">
              <a:lnSpc>
                <a:spcPct val="150000"/>
              </a:lnSpc>
              <a:buFont typeface="Arial" panose="020B0604020202020204" pitchFamily="34" charset="0"/>
              <a:buChar char="•"/>
            </a:pPr>
            <a:r>
              <a:rPr lang="es-ES" sz="2400" b="1" dirty="0">
                <a:solidFill>
                  <a:schemeClr val="bg1"/>
                </a:solidFill>
                <a:latin typeface="Arial" panose="020B0604020202020204" pitchFamily="34" charset="0"/>
                <a:cs typeface="Arial" panose="020B0604020202020204" pitchFamily="34" charset="0"/>
              </a:rPr>
              <a:t>Ha impartido  </a:t>
            </a:r>
            <a:r>
              <a:rPr lang="es-ES" sz="2400" b="1" i="1" u="sng" dirty="0">
                <a:solidFill>
                  <a:srgbClr val="A50021"/>
                </a:solidFill>
                <a:latin typeface="Arial" panose="020B0604020202020204" pitchFamily="34" charset="0"/>
                <a:cs typeface="Arial" panose="020B0604020202020204" pitchFamily="34" charset="0"/>
              </a:rPr>
              <a:t>35 ediciones </a:t>
            </a:r>
            <a:r>
              <a:rPr lang="es-ES" sz="2400" b="1" dirty="0">
                <a:solidFill>
                  <a:schemeClr val="bg1"/>
                </a:solidFill>
                <a:latin typeface="Arial" panose="020B0604020202020204" pitchFamily="34" charset="0"/>
                <a:cs typeface="Arial" panose="020B0604020202020204" pitchFamily="34" charset="0"/>
              </a:rPr>
              <a:t>de la maestría en IES cubanas y de América Latina.</a:t>
            </a:r>
          </a:p>
          <a:p>
            <a:pPr marL="342900" indent="-342900" algn="just">
              <a:lnSpc>
                <a:spcPct val="150000"/>
              </a:lnSpc>
              <a:buFont typeface="Arial" panose="020B0604020202020204" pitchFamily="34" charset="0"/>
              <a:buChar char="•"/>
            </a:pPr>
            <a:r>
              <a:rPr lang="es-ES" sz="2400" b="1" dirty="0">
                <a:solidFill>
                  <a:schemeClr val="bg1"/>
                </a:solidFill>
                <a:latin typeface="Arial" panose="020B0604020202020204" pitchFamily="34" charset="0"/>
                <a:cs typeface="Arial" panose="020B0604020202020204" pitchFamily="34" charset="0"/>
              </a:rPr>
              <a:t>La concepción curricular </a:t>
            </a:r>
            <a:r>
              <a:rPr lang="es-ES" sz="2400" b="1" i="1" u="sng" dirty="0">
                <a:solidFill>
                  <a:srgbClr val="A50021"/>
                </a:solidFill>
                <a:latin typeface="Arial" panose="020B0604020202020204" pitchFamily="34" charset="0"/>
                <a:cs typeface="Arial" panose="020B0604020202020204" pitchFamily="34" charset="0"/>
              </a:rPr>
              <a:t>integra diferentes procesos </a:t>
            </a:r>
            <a:r>
              <a:rPr lang="es-ES" sz="2400" b="1" dirty="0">
                <a:solidFill>
                  <a:schemeClr val="bg1"/>
                </a:solidFill>
                <a:latin typeface="Arial" panose="020B0604020202020204" pitchFamily="34" charset="0"/>
                <a:cs typeface="Arial" panose="020B0604020202020204" pitchFamily="34" charset="0"/>
              </a:rPr>
              <a:t>que desarrollan las IES.</a:t>
            </a:r>
          </a:p>
        </p:txBody>
      </p:sp>
      <p:pic>
        <p:nvPicPr>
          <p:cNvPr id="1026" name="Picture 2" descr="logocepes"/>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15311" y="297262"/>
            <a:ext cx="2245134" cy="32972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8" name="Conector: angular 7">
            <a:extLst>
              <a:ext uri="{FF2B5EF4-FFF2-40B4-BE49-F238E27FC236}">
                <a16:creationId xmlns:a16="http://schemas.microsoft.com/office/drawing/2014/main" id="{45A4B0E1-246B-4C86-B9BE-6646B037D8E3}"/>
              </a:ext>
            </a:extLst>
          </p:cNvPr>
          <p:cNvCxnSpPr>
            <a:cxnSpLocks/>
          </p:cNvCxnSpPr>
          <p:nvPr/>
        </p:nvCxnSpPr>
        <p:spPr>
          <a:xfrm>
            <a:off x="1261243" y="4193628"/>
            <a:ext cx="1608082" cy="804041"/>
          </a:xfrm>
          <a:prstGeom prst="bentConnector3">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CBE1FBBC-2DD5-48D6-9951-E83611628182}"/>
              </a:ext>
            </a:extLst>
          </p:cNvPr>
          <p:cNvCxnSpPr/>
          <p:nvPr/>
        </p:nvCxnSpPr>
        <p:spPr>
          <a:xfrm>
            <a:off x="1229710" y="3594538"/>
            <a:ext cx="0" cy="63062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4993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365125"/>
            <a:ext cx="10381344" cy="5353504"/>
          </a:xfrm>
        </p:spPr>
        <p:txBody>
          <a:bodyPr>
            <a:normAutofit/>
          </a:bodyPr>
          <a:lstStyle/>
          <a:p>
            <a:pPr algn="just"/>
            <a:r>
              <a:rPr lang="es-ES" sz="2800" b="1" dirty="0" smtClean="0">
                <a:solidFill>
                  <a:srgbClr val="C00000"/>
                </a:solidFill>
                <a:latin typeface="Arial" panose="020B0604020202020204" pitchFamily="34" charset="0"/>
                <a:cs typeface="Arial" panose="020B0604020202020204" pitchFamily="34" charset="0"/>
              </a:rPr>
              <a:t> 1. </a:t>
            </a:r>
            <a:r>
              <a:rPr lang="es-ES" sz="2800" b="1" dirty="0">
                <a:solidFill>
                  <a:srgbClr val="C00000"/>
                </a:solidFill>
                <a:latin typeface="Arial" panose="020B0604020202020204" pitchFamily="34" charset="0"/>
                <a:cs typeface="Arial" panose="020B0604020202020204" pitchFamily="34" charset="0"/>
              </a:rPr>
              <a:t>LA EVALUACIÓN DEL</a:t>
            </a:r>
            <a:r>
              <a:rPr lang="es-ES_tradnl" sz="2800" b="1" dirty="0">
                <a:solidFill>
                  <a:srgbClr val="C00000"/>
                </a:solidFill>
                <a:latin typeface="Arial" panose="020B0604020202020204" pitchFamily="34" charset="0"/>
                <a:cs typeface="Arial" panose="020B0604020202020204" pitchFamily="34" charset="0"/>
              </a:rPr>
              <a:t> IMPACTO COMO UNA ALTERNATIVA PARA EL MEJORAMIENTO DE LA CALIDAD DEL PROCESO DE FORMACIÓN DE MÁSTERES EN LAS INSTITUCIONES DE EDUCACIÓN SUPERIOR.</a:t>
            </a:r>
            <a:r>
              <a:rPr lang="es-ES" sz="2800" b="1" dirty="0">
                <a:solidFill>
                  <a:srgbClr val="C00000"/>
                </a:solidFill>
                <a:latin typeface="Arial" panose="020B0604020202020204" pitchFamily="34" charset="0"/>
                <a:cs typeface="Arial" panose="020B0604020202020204" pitchFamily="34" charset="0"/>
              </a:rPr>
              <a:t/>
            </a:r>
            <a:br>
              <a:rPr lang="es-ES" sz="2800" b="1" dirty="0">
                <a:solidFill>
                  <a:srgbClr val="C00000"/>
                </a:solidFill>
                <a:latin typeface="Arial" panose="020B0604020202020204" pitchFamily="34" charset="0"/>
                <a:cs typeface="Arial" panose="020B0604020202020204" pitchFamily="34" charset="0"/>
              </a:rPr>
            </a:br>
            <a:endParaRPr lang="es-ES" sz="2800" dirty="0"/>
          </a:p>
        </p:txBody>
      </p:sp>
    </p:spTree>
    <p:extLst>
      <p:ext uri="{BB962C8B-B14F-4D97-AF65-F5344CB8AC3E}">
        <p14:creationId xmlns:p14="http://schemas.microsoft.com/office/powerpoint/2010/main" val="31953898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rot="5400000">
            <a:off x="5741160" y="-2259449"/>
            <a:ext cx="709679" cy="5536757"/>
          </a:xfrm>
          <a:prstGeom prst="roundRect">
            <a:avLst/>
          </a:prstGeom>
          <a:solidFill>
            <a:srgbClr val="C0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3200" b="1" dirty="0">
                <a:solidFill>
                  <a:schemeClr val="tx1"/>
                </a:solidFill>
                <a:latin typeface="Arial" panose="020B0604020202020204" pitchFamily="34" charset="0"/>
                <a:cs typeface="Arial" panose="020B0604020202020204" pitchFamily="34" charset="0"/>
              </a:rPr>
              <a:t>Evaluación del impacto</a:t>
            </a:r>
          </a:p>
        </p:txBody>
      </p:sp>
      <p:sp>
        <p:nvSpPr>
          <p:cNvPr id="2" name="CuadroTexto 1"/>
          <p:cNvSpPr txBox="1"/>
          <p:nvPr/>
        </p:nvSpPr>
        <p:spPr>
          <a:xfrm>
            <a:off x="457199" y="5499500"/>
            <a:ext cx="11225048" cy="1200329"/>
          </a:xfrm>
          <a:prstGeom prst="rect">
            <a:avLst/>
          </a:prstGeom>
          <a:noFill/>
          <a:ln>
            <a:solidFill>
              <a:srgbClr val="C00000"/>
            </a:solidFill>
          </a:ln>
        </p:spPr>
        <p:txBody>
          <a:bodyPr wrap="square" rtlCol="0">
            <a:spAutoFit/>
          </a:bodyPr>
          <a:lstStyle/>
          <a:p>
            <a:pPr lvl="0" algn="ctr"/>
            <a:r>
              <a:rPr lang="es-ES" sz="2400" b="1" dirty="0">
                <a:solidFill>
                  <a:schemeClr val="bg1"/>
                </a:solidFill>
                <a:latin typeface="Arial" panose="020B0604020202020204" pitchFamily="34" charset="0"/>
                <a:cs typeface="Arial" panose="020B0604020202020204" pitchFamily="34" charset="0"/>
              </a:rPr>
              <a:t>Medición de los cambios en el bienestar de los individuos, que pueden ser atribuidos a un programa o una política específica </a:t>
            </a:r>
          </a:p>
          <a:p>
            <a:pPr lvl="0" algn="ctr"/>
            <a:r>
              <a:rPr lang="es-ES" sz="2400" b="1" dirty="0">
                <a:solidFill>
                  <a:schemeClr val="bg1"/>
                </a:solidFill>
                <a:latin typeface="Arial" panose="020B0604020202020204" pitchFamily="34" charset="0"/>
                <a:cs typeface="Arial" panose="020B0604020202020204" pitchFamily="34" charset="0"/>
              </a:rPr>
              <a:t>(Banco Mundial, 2003).</a:t>
            </a:r>
          </a:p>
        </p:txBody>
      </p:sp>
      <p:sp>
        <p:nvSpPr>
          <p:cNvPr id="4" name="CuadroTexto 3">
            <a:extLst>
              <a:ext uri="{FF2B5EF4-FFF2-40B4-BE49-F238E27FC236}">
                <a16:creationId xmlns:a16="http://schemas.microsoft.com/office/drawing/2014/main" id="{1D081A35-4800-47D0-A08C-A5A52625ECFD}"/>
              </a:ext>
            </a:extLst>
          </p:cNvPr>
          <p:cNvSpPr txBox="1"/>
          <p:nvPr/>
        </p:nvSpPr>
        <p:spPr>
          <a:xfrm>
            <a:off x="457199" y="1023582"/>
            <a:ext cx="11225048" cy="1200329"/>
          </a:xfrm>
          <a:prstGeom prst="rect">
            <a:avLst/>
          </a:prstGeom>
          <a:noFill/>
          <a:ln>
            <a:solidFill>
              <a:srgbClr val="C00000"/>
            </a:solidFill>
          </a:ln>
        </p:spPr>
        <p:txBody>
          <a:bodyPr wrap="square" rtlCol="0">
            <a:spAutoFit/>
          </a:bodyPr>
          <a:lstStyle/>
          <a:p>
            <a:pPr algn="ctr"/>
            <a:r>
              <a:rPr lang="es-ES" sz="2400" b="1" dirty="0">
                <a:solidFill>
                  <a:schemeClr val="bg1"/>
                </a:solidFill>
                <a:latin typeface="Arial" panose="020B0604020202020204" pitchFamily="34" charset="0"/>
                <a:cs typeface="Arial" panose="020B0604020202020204" pitchFamily="34" charset="0"/>
              </a:rPr>
              <a:t>Indica si el proyecto tuvo un efecto en su entorno en términos de factores económicos, técnicos, socio-culturales, institucionales y medioambientales (OCDE, 1992).</a:t>
            </a:r>
          </a:p>
        </p:txBody>
      </p:sp>
      <p:sp>
        <p:nvSpPr>
          <p:cNvPr id="5" name="CuadroTexto 4">
            <a:extLst>
              <a:ext uri="{FF2B5EF4-FFF2-40B4-BE49-F238E27FC236}">
                <a16:creationId xmlns:a16="http://schemas.microsoft.com/office/drawing/2014/main" id="{D85034C5-8142-4BFF-81A3-ED0FA04AFE17}"/>
              </a:ext>
            </a:extLst>
          </p:cNvPr>
          <p:cNvSpPr txBox="1"/>
          <p:nvPr/>
        </p:nvSpPr>
        <p:spPr>
          <a:xfrm>
            <a:off x="457199" y="2418099"/>
            <a:ext cx="11225048" cy="1200329"/>
          </a:xfrm>
          <a:prstGeom prst="rect">
            <a:avLst/>
          </a:prstGeom>
          <a:noFill/>
          <a:ln>
            <a:solidFill>
              <a:srgbClr val="C00000"/>
            </a:solidFill>
          </a:ln>
        </p:spPr>
        <p:txBody>
          <a:bodyPr wrap="square" rtlCol="0">
            <a:spAutoFit/>
          </a:bodyPr>
          <a:lstStyle/>
          <a:p>
            <a:pPr algn="ctr"/>
            <a:r>
              <a:rPr lang="es-ES" sz="2400" b="1" dirty="0">
                <a:solidFill>
                  <a:schemeClr val="bg1"/>
                </a:solidFill>
                <a:latin typeface="Arial" panose="020B0604020202020204" pitchFamily="34" charset="0"/>
                <a:cs typeface="Arial" panose="020B0604020202020204" pitchFamily="34" charset="0"/>
              </a:rPr>
              <a:t>Es un tipo de evaluación sumativa, que se realiza al final de una intervención para determinar en qué medida se produjeron los resultados previstos (CEPAL, 2005).</a:t>
            </a:r>
          </a:p>
        </p:txBody>
      </p:sp>
      <p:sp>
        <p:nvSpPr>
          <p:cNvPr id="6" name="CuadroTexto 5">
            <a:extLst>
              <a:ext uri="{FF2B5EF4-FFF2-40B4-BE49-F238E27FC236}">
                <a16:creationId xmlns:a16="http://schemas.microsoft.com/office/drawing/2014/main" id="{C8EDE455-0CC5-42C9-A9F9-9EE35A19CF1C}"/>
              </a:ext>
            </a:extLst>
          </p:cNvPr>
          <p:cNvSpPr txBox="1"/>
          <p:nvPr/>
        </p:nvSpPr>
        <p:spPr>
          <a:xfrm>
            <a:off x="457199" y="3787946"/>
            <a:ext cx="11277602" cy="1569660"/>
          </a:xfrm>
          <a:prstGeom prst="rect">
            <a:avLst/>
          </a:prstGeom>
          <a:noFill/>
          <a:ln>
            <a:solidFill>
              <a:srgbClr val="C00000"/>
            </a:solidFill>
          </a:ln>
        </p:spPr>
        <p:txBody>
          <a:bodyPr wrap="square" rtlCol="0">
            <a:spAutoFit/>
          </a:bodyPr>
          <a:lstStyle/>
          <a:p>
            <a:pPr algn="ctr"/>
            <a:r>
              <a:rPr lang="es-ES" sz="2400" b="1" dirty="0">
                <a:solidFill>
                  <a:schemeClr val="bg1"/>
                </a:solidFill>
                <a:latin typeface="Arial" panose="020B0604020202020204" pitchFamily="34" charset="0"/>
                <a:cs typeface="Arial" panose="020B0604020202020204" pitchFamily="34" charset="0"/>
              </a:rPr>
              <a:t>Trata de determinar si hubo cambios, la magnitud que tuvieron, a qué segmentos de la población objetivo afectaron, en qué medida y qué contribución realizaron los distintos componentes del proyecto al logro de sus objetivos (Cohen y Franco, 2002).</a:t>
            </a:r>
          </a:p>
        </p:txBody>
      </p:sp>
    </p:spTree>
    <p:extLst>
      <p:ext uri="{BB962C8B-B14F-4D97-AF65-F5344CB8AC3E}">
        <p14:creationId xmlns:p14="http://schemas.microsoft.com/office/powerpoint/2010/main" val="28275489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rot="5400000">
            <a:off x="5688934" y="-2902910"/>
            <a:ext cx="809580" cy="7151429"/>
          </a:xfrm>
          <a:prstGeom prst="round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3200" b="1" dirty="0">
                <a:solidFill>
                  <a:schemeClr val="bg1"/>
                </a:solidFill>
                <a:latin typeface="Arial" panose="020B0604020202020204" pitchFamily="34" charset="0"/>
                <a:cs typeface="Arial" panose="020B0604020202020204" pitchFamily="34" charset="0"/>
              </a:rPr>
              <a:t>EVALUACIÓN DEL IMPACTO</a:t>
            </a:r>
          </a:p>
        </p:txBody>
      </p:sp>
      <p:sp>
        <p:nvSpPr>
          <p:cNvPr id="7" name="Flecha curvada hacia la derecha 6"/>
          <p:cNvSpPr/>
          <p:nvPr/>
        </p:nvSpPr>
        <p:spPr>
          <a:xfrm rot="20895482">
            <a:off x="1531336" y="612907"/>
            <a:ext cx="920204" cy="3088167"/>
          </a:xfrm>
          <a:prstGeom prst="curv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8" name="Flecha curvada hacia la derecha 7"/>
          <p:cNvSpPr/>
          <p:nvPr/>
        </p:nvSpPr>
        <p:spPr>
          <a:xfrm rot="731452" flipH="1">
            <a:off x="9643987" y="607733"/>
            <a:ext cx="841472" cy="2899934"/>
          </a:xfrm>
          <a:prstGeom prst="curv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bg1"/>
              </a:solidFill>
            </a:endParaRPr>
          </a:p>
        </p:txBody>
      </p:sp>
      <p:sp>
        <p:nvSpPr>
          <p:cNvPr id="12" name="Elipse 11"/>
          <p:cNvSpPr/>
          <p:nvPr/>
        </p:nvSpPr>
        <p:spPr>
          <a:xfrm>
            <a:off x="3233451" y="2849466"/>
            <a:ext cx="5636525" cy="631504"/>
          </a:xfrm>
          <a:prstGeom prst="ellipse">
            <a:avLst/>
          </a:prstGeom>
          <a:solidFill>
            <a:srgbClr val="A5002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solidFill>
                  <a:schemeClr val="tx1"/>
                </a:solidFill>
                <a:latin typeface="Arial" panose="020B0604020202020204" pitchFamily="34" charset="0"/>
                <a:cs typeface="Arial" panose="020B0604020202020204" pitchFamily="34" charset="0"/>
              </a:rPr>
              <a:t>BASAMENTO</a:t>
            </a:r>
          </a:p>
        </p:txBody>
      </p:sp>
      <p:sp>
        <p:nvSpPr>
          <p:cNvPr id="14" name="CuadroTexto 13"/>
          <p:cNvSpPr txBox="1"/>
          <p:nvPr/>
        </p:nvSpPr>
        <p:spPr>
          <a:xfrm>
            <a:off x="1693707" y="1465887"/>
            <a:ext cx="2412823" cy="954107"/>
          </a:xfrm>
          <a:prstGeom prst="rect">
            <a:avLst/>
          </a:prstGeom>
          <a:noFill/>
          <a:ln>
            <a:solidFill>
              <a:srgbClr val="C00000"/>
            </a:solidFill>
          </a:ln>
        </p:spPr>
        <p:txBody>
          <a:bodyPr wrap="square" rtlCol="0">
            <a:spAutoFit/>
          </a:bodyPr>
          <a:lstStyle/>
          <a:p>
            <a:pPr algn="ctr"/>
            <a:r>
              <a:rPr lang="es-ES" sz="2800" b="1" dirty="0">
                <a:solidFill>
                  <a:srgbClr val="C00000"/>
                </a:solidFill>
                <a:latin typeface="Arial" panose="020B0604020202020204" pitchFamily="34" charset="0"/>
                <a:cs typeface="Arial" panose="020B0604020202020204" pitchFamily="34" charset="0"/>
              </a:rPr>
              <a:t>Relación causalidad</a:t>
            </a:r>
          </a:p>
        </p:txBody>
      </p:sp>
      <p:sp>
        <p:nvSpPr>
          <p:cNvPr id="15" name="CuadroTexto 14"/>
          <p:cNvSpPr txBox="1"/>
          <p:nvPr/>
        </p:nvSpPr>
        <p:spPr>
          <a:xfrm>
            <a:off x="4398023" y="1266611"/>
            <a:ext cx="3005356" cy="1384995"/>
          </a:xfrm>
          <a:prstGeom prst="rect">
            <a:avLst/>
          </a:prstGeom>
          <a:noFill/>
          <a:ln>
            <a:solidFill>
              <a:srgbClr val="C00000"/>
            </a:solidFill>
          </a:ln>
        </p:spPr>
        <p:txBody>
          <a:bodyPr wrap="square" rtlCol="0">
            <a:spAutoFit/>
          </a:bodyPr>
          <a:lstStyle/>
          <a:p>
            <a:pPr algn="ctr"/>
            <a:r>
              <a:rPr lang="es-ES" sz="2800" b="1" dirty="0">
                <a:solidFill>
                  <a:srgbClr val="C00000"/>
                </a:solidFill>
                <a:latin typeface="Arial" panose="020B0604020202020204" pitchFamily="34" charset="0"/>
                <a:cs typeface="Arial" panose="020B0604020202020204" pitchFamily="34" charset="0"/>
              </a:rPr>
              <a:t>Variedad Impactos Intervención </a:t>
            </a:r>
          </a:p>
        </p:txBody>
      </p:sp>
      <p:sp>
        <p:nvSpPr>
          <p:cNvPr id="16" name="CuadroTexto 15"/>
          <p:cNvSpPr txBox="1"/>
          <p:nvPr/>
        </p:nvSpPr>
        <p:spPr>
          <a:xfrm>
            <a:off x="7725103" y="1366535"/>
            <a:ext cx="2412125" cy="954107"/>
          </a:xfrm>
          <a:prstGeom prst="rect">
            <a:avLst/>
          </a:prstGeom>
          <a:noFill/>
          <a:ln>
            <a:solidFill>
              <a:srgbClr val="C00000"/>
            </a:solidFill>
          </a:ln>
        </p:spPr>
        <p:txBody>
          <a:bodyPr wrap="square" rtlCol="0">
            <a:spAutoFit/>
          </a:bodyPr>
          <a:lstStyle/>
          <a:p>
            <a:pPr algn="ctr"/>
            <a:r>
              <a:rPr lang="es-ES" sz="2800" b="1" dirty="0">
                <a:solidFill>
                  <a:srgbClr val="C00000"/>
                </a:solidFill>
                <a:latin typeface="Arial" panose="020B0604020202020204" pitchFamily="34" charset="0"/>
                <a:cs typeface="Arial" panose="020B0604020202020204" pitchFamily="34" charset="0"/>
              </a:rPr>
              <a:t>Impactos detectados</a:t>
            </a:r>
          </a:p>
        </p:txBody>
      </p:sp>
      <p:sp>
        <p:nvSpPr>
          <p:cNvPr id="17" name="CuadroTexto 16"/>
          <p:cNvSpPr txBox="1"/>
          <p:nvPr/>
        </p:nvSpPr>
        <p:spPr>
          <a:xfrm>
            <a:off x="1226736" y="4399399"/>
            <a:ext cx="9175530" cy="1815882"/>
          </a:xfrm>
          <a:prstGeom prst="rect">
            <a:avLst/>
          </a:prstGeom>
          <a:noFill/>
          <a:ln>
            <a:solidFill>
              <a:srgbClr val="C00000"/>
            </a:solidFill>
          </a:ln>
        </p:spPr>
        <p:txBody>
          <a:bodyPr wrap="square" rtlCol="0">
            <a:spAutoFit/>
          </a:bodyPr>
          <a:lstStyle/>
          <a:p>
            <a:pPr algn="ctr"/>
            <a:r>
              <a:rPr lang="es-ES" sz="2800" b="1" dirty="0">
                <a:solidFill>
                  <a:srgbClr val="C00000"/>
                </a:solidFill>
                <a:latin typeface="Arial" panose="020B0604020202020204" pitchFamily="34" charset="0"/>
                <a:cs typeface="Arial" panose="020B0604020202020204" pitchFamily="34" charset="0"/>
              </a:rPr>
              <a:t>CONTRASTE </a:t>
            </a:r>
            <a:r>
              <a:rPr lang="es-ES" sz="2800" b="1" dirty="0">
                <a:solidFill>
                  <a:schemeClr val="bg1"/>
                </a:solidFill>
                <a:latin typeface="Arial" panose="020B0604020202020204" pitchFamily="34" charset="0"/>
                <a:cs typeface="Arial" panose="020B0604020202020204" pitchFamily="34" charset="0"/>
              </a:rPr>
              <a:t>entre la </a:t>
            </a:r>
            <a:r>
              <a:rPr lang="es-ES" sz="2800" b="1" u="sng" dirty="0">
                <a:solidFill>
                  <a:srgbClr val="C00000"/>
                </a:solidFill>
                <a:latin typeface="Arial" panose="020B0604020202020204" pitchFamily="34" charset="0"/>
                <a:cs typeface="Arial" panose="020B0604020202020204" pitchFamily="34" charset="0"/>
              </a:rPr>
              <a:t>SITUACIÓN  DE PARTIDA</a:t>
            </a:r>
          </a:p>
          <a:p>
            <a:pPr algn="ctr"/>
            <a:r>
              <a:rPr lang="es-ES" sz="2800" b="1" dirty="0">
                <a:solidFill>
                  <a:schemeClr val="bg1"/>
                </a:solidFill>
                <a:latin typeface="Arial" panose="020B0604020202020204" pitchFamily="34" charset="0"/>
                <a:cs typeface="Arial" panose="020B0604020202020204" pitchFamily="34" charset="0"/>
              </a:rPr>
              <a:t>Y</a:t>
            </a:r>
          </a:p>
          <a:p>
            <a:pPr algn="ctr"/>
            <a:r>
              <a:rPr lang="es-ES" sz="2800" b="1" u="sng" dirty="0">
                <a:solidFill>
                  <a:srgbClr val="C00000"/>
                </a:solidFill>
                <a:latin typeface="Arial" panose="020B0604020202020204" pitchFamily="34" charset="0"/>
                <a:cs typeface="Arial" panose="020B0604020202020204" pitchFamily="34" charset="0"/>
              </a:rPr>
              <a:t>LO QUE OCURRE CUANDO LA FORMACIÓN  </a:t>
            </a:r>
          </a:p>
          <a:p>
            <a:pPr algn="ctr"/>
            <a:r>
              <a:rPr lang="es-ES" sz="2800" b="1" u="sng" dirty="0">
                <a:solidFill>
                  <a:srgbClr val="C00000"/>
                </a:solidFill>
                <a:latin typeface="Arial" panose="020B0604020202020204" pitchFamily="34" charset="0"/>
                <a:cs typeface="Arial" panose="020B0604020202020204" pitchFamily="34" charset="0"/>
              </a:rPr>
              <a:t>HA TENIDO LUGAR</a:t>
            </a:r>
          </a:p>
        </p:txBody>
      </p:sp>
      <p:sp>
        <p:nvSpPr>
          <p:cNvPr id="18" name="Flecha abajo 17"/>
          <p:cNvSpPr/>
          <p:nvPr/>
        </p:nvSpPr>
        <p:spPr>
          <a:xfrm>
            <a:off x="5456922" y="3683551"/>
            <a:ext cx="742734" cy="612123"/>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8348335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729686" cy="5759904"/>
          </a:xfrm>
        </p:spPr>
        <p:txBody>
          <a:bodyPr>
            <a:normAutofit/>
          </a:bodyPr>
          <a:lstStyle/>
          <a:p>
            <a:pPr algn="just"/>
            <a:r>
              <a:rPr lang="es-ES" sz="2800" b="1" dirty="0" smtClean="0">
                <a:latin typeface="Arial" panose="020B0604020202020204" pitchFamily="34" charset="0"/>
                <a:cs typeface="Arial" panose="020B0604020202020204" pitchFamily="34" charset="0"/>
              </a:rPr>
              <a:t>L</a:t>
            </a:r>
            <a:r>
              <a:rPr lang="es-ES" sz="2800" b="1" dirty="0" smtClean="0">
                <a:solidFill>
                  <a:srgbClr val="C00000"/>
                </a:solidFill>
                <a:latin typeface="Arial" panose="020B0604020202020204" pitchFamily="34" charset="0"/>
                <a:cs typeface="Arial" panose="020B0604020202020204" pitchFamily="34" charset="0"/>
              </a:rPr>
              <a:t>2. LA EVALUACIÓN DEL IMPACTO DEL PROGRAMA DE LA MAESTRÍA EN CIENCIAS DE LA EDUCACIÓN SUPERIOR  DEL CEPES EN SUS EGRESADOS: METODOLOGÍA UTILIZADA Y RESULTADOS DE SU APLICACIÓN.</a:t>
            </a:r>
            <a:endParaRPr lang="es-ES" sz="28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27940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
  <TotalTime>5414</TotalTime>
  <Words>1798</Words>
  <Application>Microsoft Office PowerPoint</Application>
  <PresentationFormat>Panorámica</PresentationFormat>
  <Paragraphs>149</Paragraphs>
  <Slides>25</Slides>
  <Notes>0</Notes>
  <HiddenSlides>0</HiddenSlides>
  <MMClips>4</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25</vt:i4>
      </vt:variant>
    </vt:vector>
  </HeadingPairs>
  <TitlesOfParts>
    <vt:vector size="31" baseType="lpstr">
      <vt:lpstr>Arial</vt:lpstr>
      <vt:lpstr>Arial Narrow</vt:lpstr>
      <vt:lpstr>Calibri</vt:lpstr>
      <vt:lpstr>Calibri Light</vt:lpstr>
      <vt:lpstr>Wingdings</vt:lpstr>
      <vt:lpstr>Office Theme</vt:lpstr>
      <vt:lpstr> Universidad de La Habana Centro de Estudios para el Perfeccionamiento de la Educación Superior  Ponencia Universidad 2022</vt:lpstr>
      <vt:lpstr>Presentación de PowerPoint</vt:lpstr>
      <vt:lpstr>Presentación de PowerPoint</vt:lpstr>
      <vt:lpstr>Presentación de PowerPoint</vt:lpstr>
      <vt:lpstr>Presentación de PowerPoint</vt:lpstr>
      <vt:lpstr> 1. LA EVALUACIÓN DEL IMPACTO COMO UNA ALTERNATIVA PARA EL MEJORAMIENTO DE LA CALIDAD DEL PROCESO DE FORMACIÓN DE MÁSTERES EN LAS INSTITUCIONES DE EDUCACIÓN SUPERIOR. </vt:lpstr>
      <vt:lpstr>Presentación de PowerPoint</vt:lpstr>
      <vt:lpstr>Presentación de PowerPoint</vt:lpstr>
      <vt:lpstr>L2. LA EVALUACIÓN DEL IMPACTO DEL PROGRAMA DE LA MAESTRÍA EN CIENCIAS DE LA EDUCACIÓN SUPERIOR  DEL CEPES EN SUS EGRESADOS: METODOLOGÍA UTILIZADA Y RESULTADOS DE SU APLICACIÓN.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PPRINCIPALES IMPACTOS DEL PMCES EN SUS EGRESADOS</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de La Habana Centro de Estudios para el Perfeccionamiento de la Educación Superior</dc:title>
  <dc:creator>Usuario de Windows</dc:creator>
  <cp:lastModifiedBy>Yami</cp:lastModifiedBy>
  <cp:revision>890</cp:revision>
  <dcterms:created xsi:type="dcterms:W3CDTF">2020-04-20T21:48:42Z</dcterms:created>
  <dcterms:modified xsi:type="dcterms:W3CDTF">2022-01-24T23:01:11Z</dcterms:modified>
</cp:coreProperties>
</file>