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50" d="100"/>
          <a:sy n="50" d="100"/>
        </p:scale>
        <p:origin x="54" y="198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  <p:grpSp>
        <p:nvGrpSpPr>
          <p:cNvPr id="8" name="Group 9776"/>
          <p:cNvGrpSpPr/>
          <p:nvPr userDrawn="1"/>
        </p:nvGrpSpPr>
        <p:grpSpPr>
          <a:xfrm>
            <a:off x="391887" y="346160"/>
            <a:ext cx="21248914" cy="4269383"/>
            <a:chOff x="0" y="0"/>
            <a:chExt cx="7564120" cy="1506855"/>
          </a:xfrm>
        </p:grpSpPr>
        <p:sp>
          <p:nvSpPr>
            <p:cNvPr id="9" name="Rectangle 9778"/>
            <p:cNvSpPr/>
            <p:nvPr userDrawn="1"/>
          </p:nvSpPr>
          <p:spPr>
            <a:xfrm>
              <a:off x="354330" y="483107"/>
              <a:ext cx="42144" cy="1899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63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s-ES" sz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10" name="Picture 9777"/>
            <p:cNvPicPr/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0" y="0"/>
              <a:ext cx="7564120" cy="1506855"/>
            </a:xfrm>
            <a:prstGeom prst="rect">
              <a:avLst/>
            </a:prstGeom>
          </p:spPr>
        </p:pic>
      </p:grp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 flipV="1">
            <a:off x="0" y="31133143"/>
            <a:ext cx="21959887" cy="87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dalyc.org/articulo.oa?id=31048902005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800" y="3943349"/>
            <a:ext cx="17722096" cy="1885951"/>
          </a:xfrm>
        </p:spPr>
        <p:txBody>
          <a:bodyPr>
            <a:noAutofit/>
          </a:bodyPr>
          <a:lstStyle/>
          <a:p>
            <a:pPr algn="just"/>
            <a:r>
              <a:rPr lang="es-ES" sz="6600" b="1" dirty="0" smtClean="0">
                <a:solidFill>
                  <a:srgbClr val="002060"/>
                </a:solidFill>
              </a:rPr>
              <a:t>DIDÁCTICA DE LAS CIENCIAS BÁSICAS, INGENIERÍA Y ARQUITECTURA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1100" y="10663141"/>
            <a:ext cx="19131795" cy="1979535"/>
          </a:xfrm>
        </p:spPr>
        <p:txBody>
          <a:bodyPr>
            <a:noAutofit/>
          </a:bodyPr>
          <a:lstStyle/>
          <a:p>
            <a:pPr algn="just"/>
            <a:r>
              <a:rPr lang="es-ES" sz="3200" dirty="0" smtClean="0"/>
              <a:t>El </a:t>
            </a:r>
            <a:r>
              <a:rPr lang="es-ES" sz="3200" dirty="0"/>
              <a:t>deterioro de </a:t>
            </a:r>
            <a:r>
              <a:rPr lang="es-ES" sz="3200" dirty="0" smtClean="0"/>
              <a:t>los bienes culturales </a:t>
            </a:r>
            <a:r>
              <a:rPr lang="es-ES" sz="3200" dirty="0"/>
              <a:t>implica cambios físicos, químicos y biológicos que dependen de los materiales con que fueron fabricados y de los agentes que lo provocan. </a:t>
            </a:r>
            <a:r>
              <a:rPr lang="es-ES" sz="3200" dirty="0" smtClean="0"/>
              <a:t>En </a:t>
            </a:r>
            <a:r>
              <a:rPr lang="es-ES" sz="3200" dirty="0"/>
              <a:t>el trabajo se presentan los contenidos básicos y la estrategia de impartición de la asignatura Materiales en bienes </a:t>
            </a:r>
            <a:r>
              <a:rPr lang="es-ES" sz="3200" dirty="0" smtClean="0"/>
              <a:t>patrimoniales, </a:t>
            </a:r>
            <a:r>
              <a:rPr lang="es-ES" sz="3200" dirty="0"/>
              <a:t>incluida en el Plan de Estudio E de la carrera Preservación y Gestión del Patrimonio Cultural.  </a:t>
            </a:r>
            <a:endParaRPr lang="en-US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55496" y="5829300"/>
            <a:ext cx="17722096" cy="22389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4800" dirty="0" smtClean="0">
                <a:solidFill>
                  <a:srgbClr val="002060"/>
                </a:solidFill>
              </a:rPr>
              <a:t>MATERIALES </a:t>
            </a:r>
            <a:r>
              <a:rPr lang="es-ES" sz="4800" dirty="0">
                <a:solidFill>
                  <a:srgbClr val="002060"/>
                </a:solidFill>
              </a:rPr>
              <a:t>EN BIENES CULTURALES: APRENDIZAJE DE PROPIEDADES EN LA CARRERA PRESERVACIÓN Y GESTIÓN DEL PATRIMONIO </a:t>
            </a:r>
            <a:r>
              <a:rPr lang="es-ES" sz="4800" dirty="0" smtClean="0">
                <a:solidFill>
                  <a:srgbClr val="002060"/>
                </a:solidFill>
              </a:rPr>
              <a:t>CULTURAL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xmlns="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2724150" y="8153657"/>
            <a:ext cx="17392650" cy="1647281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s-ES" sz="5400" dirty="0" smtClean="0">
                <a:solidFill>
                  <a:srgbClr val="002060"/>
                </a:solidFill>
              </a:rPr>
              <a:t>DIANA MONDEJA GONZÁLEZ. UNIVERSIDAD DE LA HABANA. CUBA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219013" y="2602783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181100" y="14180587"/>
            <a:ext cx="19131795" cy="22214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3200" dirty="0" smtClean="0"/>
              <a:t>En </a:t>
            </a:r>
            <a:r>
              <a:rPr lang="es-ES" sz="3200" dirty="0"/>
              <a:t>la asignatura </a:t>
            </a:r>
            <a:r>
              <a:rPr lang="es-ES" sz="3200" dirty="0" smtClean="0"/>
              <a:t>se </a:t>
            </a:r>
            <a:r>
              <a:rPr lang="es-ES" sz="3200" dirty="0"/>
              <a:t>abordan contenidos inherentes al campo de los </a:t>
            </a:r>
            <a:r>
              <a:rPr lang="es-ES" sz="3200" dirty="0" smtClean="0"/>
              <a:t>materiales, </a:t>
            </a:r>
            <a:r>
              <a:rPr lang="es-ES" sz="3200" dirty="0"/>
              <a:t>cuya selección y posterior aprendizaje, resulta de importancia para el desempeño favorable de los estudiantes en la carrera que cursan. Las actividades académicas </a:t>
            </a:r>
            <a:r>
              <a:rPr lang="es-ES" sz="3200" dirty="0" smtClean="0"/>
              <a:t>se </a:t>
            </a:r>
            <a:r>
              <a:rPr lang="es-ES" sz="3200" dirty="0"/>
              <a:t>orientan a la observación, investigación, planteamiento de situaciones </a:t>
            </a:r>
            <a:r>
              <a:rPr lang="es-ES" sz="3200" dirty="0" smtClean="0"/>
              <a:t>problemáticas, </a:t>
            </a:r>
            <a:r>
              <a:rPr lang="es-ES" sz="3200" dirty="0"/>
              <a:t>búsqueda de información bibliográfica y realización de informes, con el fin de generar relaciones e interrogantes para acceder a nuevos aprendizajes, afines con los contenidos de la asignatura. </a:t>
            </a:r>
            <a:endParaRPr lang="en-US" sz="3200" dirty="0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349752" y="18208723"/>
            <a:ext cx="19131795" cy="26717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s-ES" sz="3200" dirty="0" smtClean="0"/>
              <a:t>Los </a:t>
            </a:r>
            <a:r>
              <a:rPr lang="es-ES" sz="3200" dirty="0"/>
              <a:t>temas tratados en la asignatura Materiales en bienes patrimoniales brindan a los estudiantes conocimientos útiles sobre las características y las propiedades de materiales de uso frecuente en el Patrimonio, así como del deterioro provocado </a:t>
            </a:r>
            <a:r>
              <a:rPr lang="es-ES" sz="3200" dirty="0" smtClean="0"/>
              <a:t>por </a:t>
            </a:r>
            <a:r>
              <a:rPr lang="es-ES" sz="3200" dirty="0"/>
              <a:t>agentes químicos, físicos y biológicos. </a:t>
            </a:r>
            <a:r>
              <a:rPr lang="es-ES" sz="3200" dirty="0" smtClean="0"/>
              <a:t>La </a:t>
            </a:r>
            <a:r>
              <a:rPr lang="es-ES" sz="3200" dirty="0"/>
              <a:t>programación prevista para la asignatura propicia intercambios, debates e incentiva en los estudiantes la comprensión del papel que tienen las ciencias experimentales, en especial la Química, en la gestión y preservación del Patrimonio cultural. 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s-ES" sz="3200" dirty="0" smtClean="0"/>
          </a:p>
          <a:p>
            <a:pPr algn="just"/>
            <a:endParaRPr lang="en-US" sz="3200" dirty="0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181100" y="22410278"/>
            <a:ext cx="19131795" cy="3231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3200" dirty="0" smtClean="0"/>
              <a:t>1</a:t>
            </a:r>
            <a:r>
              <a:rPr lang="es-ES" sz="3200" dirty="0"/>
              <a:t>. Bellido-Márquez, M. C. (2016). Agentes de deterioro medioambientales: planificar la conservación de las obras de arte. Opción, 32 (11), 54-74. Recuperado de: </a:t>
            </a:r>
            <a:r>
              <a:rPr lang="es-ES" sz="3200" dirty="0">
                <a:hlinkClick r:id="rId2"/>
              </a:rPr>
              <a:t>http://www.redalyc.org/articulo.oa?id=31048902005</a:t>
            </a:r>
            <a:r>
              <a:rPr lang="es-ES" sz="3200" dirty="0" smtClean="0"/>
              <a:t>. 2. </a:t>
            </a:r>
            <a:r>
              <a:rPr lang="es-ES" sz="3200" dirty="0" err="1" smtClean="0"/>
              <a:t>Matteini</a:t>
            </a:r>
            <a:r>
              <a:rPr lang="es-ES" sz="3200" dirty="0" smtClean="0"/>
              <a:t> </a:t>
            </a:r>
            <a:r>
              <a:rPr lang="es-ES" sz="3200" dirty="0"/>
              <a:t>M. y Moles A. (2001). La química en la restauración. Los materiales del arte pictórico. Guipúzcoa, España: Editorial NEREA, S.A. 3</a:t>
            </a:r>
            <a:r>
              <a:rPr lang="es-ES" sz="3200" dirty="0" smtClean="0"/>
              <a:t>. San </a:t>
            </a:r>
            <a:r>
              <a:rPr lang="es-ES" sz="3200" dirty="0"/>
              <a:t>Andrés-Moya, M., y Viña-Ferrer, S. (2004) Fundamentos de química y física para la conservación y restauración. Madrid, España: Editorial Síntesis. 4. </a:t>
            </a:r>
            <a:r>
              <a:rPr lang="es-ES" sz="3200" dirty="0" err="1"/>
              <a:t>Sarasti</a:t>
            </a:r>
            <a:r>
              <a:rPr lang="es-ES" sz="3200" dirty="0"/>
              <a:t>,  L. E.  (2018). Evaluación del efecto </a:t>
            </a:r>
            <a:r>
              <a:rPr lang="es-ES" sz="3200" dirty="0" err="1"/>
              <a:t>antifúngico</a:t>
            </a:r>
            <a:r>
              <a:rPr lang="es-ES" sz="3200" dirty="0"/>
              <a:t> de vapores de aceites esenciales de naranja, limón y toronja para la preservación de documentos. Conserva, (23), 59-73. Recuperado de: https://www.cncr.gob.cl/611/articles_94236_archivo_08.pdf</a:t>
            </a:r>
          </a:p>
          <a:p>
            <a:pPr algn="l"/>
            <a:endParaRPr lang="en-US" sz="3200" dirty="0" smtClean="0"/>
          </a:p>
          <a:p>
            <a:pPr algn="l"/>
            <a:endParaRPr lang="en-US" sz="3200" dirty="0" smtClean="0"/>
          </a:p>
          <a:p>
            <a:pPr algn="l"/>
            <a:endParaRPr lang="en-US" sz="3200" dirty="0"/>
          </a:p>
          <a:p>
            <a:pPr algn="l"/>
            <a:endParaRPr lang="en-US" sz="3200" dirty="0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729835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</a:t>
            </a:r>
            <a:r>
              <a:rPr lang="en-US" b="1" dirty="0" smtClean="0">
                <a:solidFill>
                  <a:srgbClr val="002060"/>
                </a:solidFill>
              </a:rPr>
              <a:t>CONCLUSIONES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3265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xmlns="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181100" y="26675947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 err="1" smtClean="0"/>
              <a:t>Insertar</a:t>
            </a:r>
            <a:r>
              <a:rPr lang="en-US" sz="2800" dirty="0" smtClean="0"/>
              <a:t> </a:t>
            </a:r>
            <a:r>
              <a:rPr lang="en-US" sz="2800" dirty="0" err="1" smtClean="0"/>
              <a:t>Texto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439</Words>
  <Application>Microsoft Office PowerPoint</Application>
  <PresentationFormat>Personalizado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DIDÁCTICA DE LAS CIENCIAS BÁSICAS, INGENIERÍA Y ARQUITECTURA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Diana</cp:lastModifiedBy>
  <cp:revision>23</cp:revision>
  <dcterms:created xsi:type="dcterms:W3CDTF">2021-12-21T16:45:31Z</dcterms:created>
  <dcterms:modified xsi:type="dcterms:W3CDTF">2024-01-19T02:39:41Z</dcterms:modified>
</cp:coreProperties>
</file>