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959888" cy="327596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15" d="100"/>
          <a:sy n="15" d="100"/>
        </p:scale>
        <p:origin x="153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992" y="5361362"/>
            <a:ext cx="18665905" cy="11405211"/>
          </a:xfrm>
        </p:spPr>
        <p:txBody>
          <a:bodyPr anchor="b"/>
          <a:lstStyle>
            <a:lvl1pPr algn="ctr">
              <a:defRPr sz="1441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4986" y="17206402"/>
            <a:ext cx="16469916" cy="7909330"/>
          </a:xfrm>
        </p:spPr>
        <p:txBody>
          <a:bodyPr/>
          <a:lstStyle>
            <a:lvl1pPr marL="0" indent="0" algn="ctr">
              <a:buNone/>
              <a:defRPr sz="5764"/>
            </a:lvl1pPr>
            <a:lvl2pPr marL="1098012" indent="0" algn="ctr">
              <a:buNone/>
              <a:defRPr sz="4803"/>
            </a:lvl2pPr>
            <a:lvl3pPr marL="2196023" indent="0" algn="ctr">
              <a:buNone/>
              <a:defRPr sz="4323"/>
            </a:lvl3pPr>
            <a:lvl4pPr marL="3294035" indent="0" algn="ctr">
              <a:buNone/>
              <a:defRPr sz="3843"/>
            </a:lvl4pPr>
            <a:lvl5pPr marL="4392046" indent="0" algn="ctr">
              <a:buNone/>
              <a:defRPr sz="3843"/>
            </a:lvl5pPr>
            <a:lvl6pPr marL="5490058" indent="0" algn="ctr">
              <a:buNone/>
              <a:defRPr sz="3843"/>
            </a:lvl6pPr>
            <a:lvl7pPr marL="6588069" indent="0" algn="ctr">
              <a:buNone/>
              <a:defRPr sz="3843"/>
            </a:lvl7pPr>
            <a:lvl8pPr marL="7686081" indent="0" algn="ctr">
              <a:buNone/>
              <a:defRPr sz="3843"/>
            </a:lvl8pPr>
            <a:lvl9pPr marL="8784092" indent="0" algn="ctr">
              <a:buNone/>
              <a:defRPr sz="3843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45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455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15046" y="1744148"/>
            <a:ext cx="4735101" cy="2776228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9743" y="1744148"/>
            <a:ext cx="13930804" cy="27762289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60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276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8306" y="8167172"/>
            <a:ext cx="18940403" cy="13627102"/>
          </a:xfrm>
        </p:spPr>
        <p:txBody>
          <a:bodyPr anchor="b"/>
          <a:lstStyle>
            <a:lvl1pPr>
              <a:defRPr sz="1441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8306" y="21923192"/>
            <a:ext cx="18940403" cy="7166171"/>
          </a:xfrm>
        </p:spPr>
        <p:txBody>
          <a:bodyPr/>
          <a:lstStyle>
            <a:lvl1pPr marL="0" indent="0">
              <a:buNone/>
              <a:defRPr sz="5764">
                <a:solidFill>
                  <a:schemeClr val="tx1"/>
                </a:solidFill>
              </a:defRPr>
            </a:lvl1pPr>
            <a:lvl2pPr marL="1098012" indent="0">
              <a:buNone/>
              <a:defRPr sz="4803">
                <a:solidFill>
                  <a:schemeClr val="tx1">
                    <a:tint val="75000"/>
                  </a:schemeClr>
                </a:solidFill>
              </a:defRPr>
            </a:lvl2pPr>
            <a:lvl3pPr marL="2196023" indent="0">
              <a:buNone/>
              <a:defRPr sz="4323">
                <a:solidFill>
                  <a:schemeClr val="tx1">
                    <a:tint val="75000"/>
                  </a:schemeClr>
                </a:solidFill>
              </a:defRPr>
            </a:lvl3pPr>
            <a:lvl4pPr marL="3294035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4pPr>
            <a:lvl5pPr marL="4392046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5pPr>
            <a:lvl6pPr marL="5490058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6pPr>
            <a:lvl7pPr marL="6588069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7pPr>
            <a:lvl8pPr marL="7686081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8pPr>
            <a:lvl9pPr marL="8784092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328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9743" y="8720740"/>
            <a:ext cx="9332952" cy="2078569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17194" y="8720740"/>
            <a:ext cx="9332952" cy="2078569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1/21/2024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732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603" y="1744155"/>
            <a:ext cx="18940403" cy="633201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2605" y="8030666"/>
            <a:ext cx="9290060" cy="3935706"/>
          </a:xfrm>
        </p:spPr>
        <p:txBody>
          <a:bodyPr anchor="b"/>
          <a:lstStyle>
            <a:lvl1pPr marL="0" indent="0">
              <a:buNone/>
              <a:defRPr sz="5764" b="1"/>
            </a:lvl1pPr>
            <a:lvl2pPr marL="1098012" indent="0">
              <a:buNone/>
              <a:defRPr sz="4803" b="1"/>
            </a:lvl2pPr>
            <a:lvl3pPr marL="2196023" indent="0">
              <a:buNone/>
              <a:defRPr sz="4323" b="1"/>
            </a:lvl3pPr>
            <a:lvl4pPr marL="3294035" indent="0">
              <a:buNone/>
              <a:defRPr sz="3843" b="1"/>
            </a:lvl4pPr>
            <a:lvl5pPr marL="4392046" indent="0">
              <a:buNone/>
              <a:defRPr sz="3843" b="1"/>
            </a:lvl5pPr>
            <a:lvl6pPr marL="5490058" indent="0">
              <a:buNone/>
              <a:defRPr sz="3843" b="1"/>
            </a:lvl6pPr>
            <a:lvl7pPr marL="6588069" indent="0">
              <a:buNone/>
              <a:defRPr sz="3843" b="1"/>
            </a:lvl7pPr>
            <a:lvl8pPr marL="7686081" indent="0">
              <a:buNone/>
              <a:defRPr sz="3843" b="1"/>
            </a:lvl8pPr>
            <a:lvl9pPr marL="8784092" indent="0">
              <a:buNone/>
              <a:defRPr sz="3843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2605" y="11966372"/>
            <a:ext cx="9290060" cy="1760073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17194" y="8030666"/>
            <a:ext cx="9335813" cy="3935706"/>
          </a:xfrm>
        </p:spPr>
        <p:txBody>
          <a:bodyPr anchor="b"/>
          <a:lstStyle>
            <a:lvl1pPr marL="0" indent="0">
              <a:buNone/>
              <a:defRPr sz="5764" b="1"/>
            </a:lvl1pPr>
            <a:lvl2pPr marL="1098012" indent="0">
              <a:buNone/>
              <a:defRPr sz="4803" b="1"/>
            </a:lvl2pPr>
            <a:lvl3pPr marL="2196023" indent="0">
              <a:buNone/>
              <a:defRPr sz="4323" b="1"/>
            </a:lvl3pPr>
            <a:lvl4pPr marL="3294035" indent="0">
              <a:buNone/>
              <a:defRPr sz="3843" b="1"/>
            </a:lvl4pPr>
            <a:lvl5pPr marL="4392046" indent="0">
              <a:buNone/>
              <a:defRPr sz="3843" b="1"/>
            </a:lvl5pPr>
            <a:lvl6pPr marL="5490058" indent="0">
              <a:buNone/>
              <a:defRPr sz="3843" b="1"/>
            </a:lvl6pPr>
            <a:lvl7pPr marL="6588069" indent="0">
              <a:buNone/>
              <a:defRPr sz="3843" b="1"/>
            </a:lvl7pPr>
            <a:lvl8pPr marL="7686081" indent="0">
              <a:buNone/>
              <a:defRPr sz="3843" b="1"/>
            </a:lvl8pPr>
            <a:lvl9pPr marL="8784092" indent="0">
              <a:buNone/>
              <a:defRPr sz="3843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17194" y="11966372"/>
            <a:ext cx="9335813" cy="1760073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1/21/2024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338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1/21/2024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10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1/21/2024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036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603" y="2183977"/>
            <a:ext cx="7082635" cy="7643918"/>
          </a:xfrm>
        </p:spPr>
        <p:txBody>
          <a:bodyPr anchor="b"/>
          <a:lstStyle>
            <a:lvl1pPr>
              <a:defRPr sz="7685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35813" y="4716790"/>
            <a:ext cx="11117193" cy="23280585"/>
          </a:xfrm>
        </p:spPr>
        <p:txBody>
          <a:bodyPr/>
          <a:lstStyle>
            <a:lvl1pPr>
              <a:defRPr sz="7685"/>
            </a:lvl1pPr>
            <a:lvl2pPr>
              <a:defRPr sz="6724"/>
            </a:lvl2pPr>
            <a:lvl3pPr>
              <a:defRPr sz="5764"/>
            </a:lvl3pPr>
            <a:lvl4pPr>
              <a:defRPr sz="4803"/>
            </a:lvl4pPr>
            <a:lvl5pPr>
              <a:defRPr sz="4803"/>
            </a:lvl5pPr>
            <a:lvl6pPr>
              <a:defRPr sz="4803"/>
            </a:lvl6pPr>
            <a:lvl7pPr>
              <a:defRPr sz="4803"/>
            </a:lvl7pPr>
            <a:lvl8pPr>
              <a:defRPr sz="4803"/>
            </a:lvl8pPr>
            <a:lvl9pPr>
              <a:defRPr sz="4803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2603" y="9827895"/>
            <a:ext cx="7082635" cy="18207391"/>
          </a:xfrm>
        </p:spPr>
        <p:txBody>
          <a:bodyPr/>
          <a:lstStyle>
            <a:lvl1pPr marL="0" indent="0">
              <a:buNone/>
              <a:defRPr sz="3843"/>
            </a:lvl1pPr>
            <a:lvl2pPr marL="1098012" indent="0">
              <a:buNone/>
              <a:defRPr sz="3362"/>
            </a:lvl2pPr>
            <a:lvl3pPr marL="2196023" indent="0">
              <a:buNone/>
              <a:defRPr sz="2882"/>
            </a:lvl3pPr>
            <a:lvl4pPr marL="3294035" indent="0">
              <a:buNone/>
              <a:defRPr sz="2402"/>
            </a:lvl4pPr>
            <a:lvl5pPr marL="4392046" indent="0">
              <a:buNone/>
              <a:defRPr sz="2402"/>
            </a:lvl5pPr>
            <a:lvl6pPr marL="5490058" indent="0">
              <a:buNone/>
              <a:defRPr sz="2402"/>
            </a:lvl6pPr>
            <a:lvl7pPr marL="6588069" indent="0">
              <a:buNone/>
              <a:defRPr sz="2402"/>
            </a:lvl7pPr>
            <a:lvl8pPr marL="7686081" indent="0">
              <a:buNone/>
              <a:defRPr sz="2402"/>
            </a:lvl8pPr>
            <a:lvl9pPr marL="8784092" indent="0">
              <a:buNone/>
              <a:defRPr sz="2402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1/21/2024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835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603" y="2183977"/>
            <a:ext cx="7082635" cy="7643918"/>
          </a:xfrm>
        </p:spPr>
        <p:txBody>
          <a:bodyPr anchor="b"/>
          <a:lstStyle>
            <a:lvl1pPr>
              <a:defRPr sz="7685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35813" y="4716790"/>
            <a:ext cx="11117193" cy="23280585"/>
          </a:xfrm>
        </p:spPr>
        <p:txBody>
          <a:bodyPr anchor="t"/>
          <a:lstStyle>
            <a:lvl1pPr marL="0" indent="0">
              <a:buNone/>
              <a:defRPr sz="7685"/>
            </a:lvl1pPr>
            <a:lvl2pPr marL="1098012" indent="0">
              <a:buNone/>
              <a:defRPr sz="6724"/>
            </a:lvl2pPr>
            <a:lvl3pPr marL="2196023" indent="0">
              <a:buNone/>
              <a:defRPr sz="5764"/>
            </a:lvl3pPr>
            <a:lvl4pPr marL="3294035" indent="0">
              <a:buNone/>
              <a:defRPr sz="4803"/>
            </a:lvl4pPr>
            <a:lvl5pPr marL="4392046" indent="0">
              <a:buNone/>
              <a:defRPr sz="4803"/>
            </a:lvl5pPr>
            <a:lvl6pPr marL="5490058" indent="0">
              <a:buNone/>
              <a:defRPr sz="4803"/>
            </a:lvl6pPr>
            <a:lvl7pPr marL="6588069" indent="0">
              <a:buNone/>
              <a:defRPr sz="4803"/>
            </a:lvl7pPr>
            <a:lvl8pPr marL="7686081" indent="0">
              <a:buNone/>
              <a:defRPr sz="4803"/>
            </a:lvl8pPr>
            <a:lvl9pPr marL="8784092" indent="0">
              <a:buNone/>
              <a:defRPr sz="4803"/>
            </a:lvl9pPr>
          </a:lstStyle>
          <a:p>
            <a:r>
              <a:rPr lang="es-ES" dirty="0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2603" y="9827895"/>
            <a:ext cx="7082635" cy="18207391"/>
          </a:xfrm>
        </p:spPr>
        <p:txBody>
          <a:bodyPr/>
          <a:lstStyle>
            <a:lvl1pPr marL="0" indent="0">
              <a:buNone/>
              <a:defRPr sz="3843"/>
            </a:lvl1pPr>
            <a:lvl2pPr marL="1098012" indent="0">
              <a:buNone/>
              <a:defRPr sz="3362"/>
            </a:lvl2pPr>
            <a:lvl3pPr marL="2196023" indent="0">
              <a:buNone/>
              <a:defRPr sz="2882"/>
            </a:lvl3pPr>
            <a:lvl4pPr marL="3294035" indent="0">
              <a:buNone/>
              <a:defRPr sz="2402"/>
            </a:lvl4pPr>
            <a:lvl5pPr marL="4392046" indent="0">
              <a:buNone/>
              <a:defRPr sz="2402"/>
            </a:lvl5pPr>
            <a:lvl6pPr marL="5490058" indent="0">
              <a:buNone/>
              <a:defRPr sz="2402"/>
            </a:lvl6pPr>
            <a:lvl7pPr marL="6588069" indent="0">
              <a:buNone/>
              <a:defRPr sz="2402"/>
            </a:lvl7pPr>
            <a:lvl8pPr marL="7686081" indent="0">
              <a:buNone/>
              <a:defRPr sz="2402"/>
            </a:lvl8pPr>
            <a:lvl9pPr marL="8784092" indent="0">
              <a:buNone/>
              <a:defRPr sz="2402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1/21/2024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30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09743" y="1744155"/>
            <a:ext cx="18940403" cy="63320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9743" y="8720740"/>
            <a:ext cx="18940403" cy="207856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09742" y="30363349"/>
            <a:ext cx="4940975" cy="17441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64BA3-83C8-46BC-B43A-3209F898C737}" type="datetimeFigureOut">
              <a:rPr lang="en-US" smtClean="0"/>
              <a:t>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74213" y="30363349"/>
            <a:ext cx="7411462" cy="17441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509171" y="30363349"/>
            <a:ext cx="4940975" cy="17441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  <p:grpSp>
        <p:nvGrpSpPr>
          <p:cNvPr id="8" name="Group 9776"/>
          <p:cNvGrpSpPr/>
          <p:nvPr userDrawn="1"/>
        </p:nvGrpSpPr>
        <p:grpSpPr>
          <a:xfrm>
            <a:off x="391887" y="346160"/>
            <a:ext cx="21248914" cy="4269383"/>
            <a:chOff x="0" y="0"/>
            <a:chExt cx="7564120" cy="1506855"/>
          </a:xfrm>
        </p:grpSpPr>
        <p:sp>
          <p:nvSpPr>
            <p:cNvPr id="9" name="Rectangle 9778"/>
            <p:cNvSpPr/>
            <p:nvPr userDrawn="1"/>
          </p:nvSpPr>
          <p:spPr>
            <a:xfrm>
              <a:off x="354330" y="483107"/>
              <a:ext cx="42144" cy="18993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marR="635" indent="-6350" algn="l">
                <a:lnSpc>
                  <a:spcPct val="107000"/>
                </a:lnSpc>
                <a:spcAft>
                  <a:spcPts val="800"/>
                </a:spcAft>
              </a:pPr>
              <a:r>
                <a:rPr lang="es-ES" sz="11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endParaRPr lang="es-ES" sz="110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pic>
          <p:nvPicPr>
            <p:cNvPr id="10" name="Picture 9777"/>
            <p:cNvPicPr/>
            <p:nvPr userDrawn="1"/>
          </p:nvPicPr>
          <p:blipFill>
            <a:blip r:embed="rId13"/>
            <a:stretch>
              <a:fillRect/>
            </a:stretch>
          </p:blipFill>
          <p:spPr>
            <a:xfrm>
              <a:off x="0" y="0"/>
              <a:ext cx="7564120" cy="1506855"/>
            </a:xfrm>
            <a:prstGeom prst="rect">
              <a:avLst/>
            </a:prstGeom>
          </p:spPr>
        </p:pic>
      </p:grpSp>
      <p:pic>
        <p:nvPicPr>
          <p:cNvPr id="11" name="Imagen 10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 flipV="1">
            <a:off x="0" y="31133143"/>
            <a:ext cx="21959887" cy="879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1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96023" rtl="0" eaLnBrk="1" latinLnBrk="0" hangingPunct="1">
        <a:lnSpc>
          <a:spcPct val="90000"/>
        </a:lnSpc>
        <a:spcBef>
          <a:spcPct val="0"/>
        </a:spcBef>
        <a:buNone/>
        <a:defRPr sz="105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9006" indent="-549006" algn="l" defTabSz="2196023" rtl="0" eaLnBrk="1" latinLnBrk="0" hangingPunct="1">
        <a:lnSpc>
          <a:spcPct val="90000"/>
        </a:lnSpc>
        <a:spcBef>
          <a:spcPts val="2402"/>
        </a:spcBef>
        <a:buFont typeface="Arial" panose="020B0604020202020204" pitchFamily="34" charset="0"/>
        <a:buChar char="•"/>
        <a:defRPr sz="6724" kern="1200">
          <a:solidFill>
            <a:schemeClr val="tx1"/>
          </a:solidFill>
          <a:latin typeface="+mn-lt"/>
          <a:ea typeface="+mn-ea"/>
          <a:cs typeface="+mn-cs"/>
        </a:defRPr>
      </a:lvl1pPr>
      <a:lvl2pPr marL="1647017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5764" kern="1200">
          <a:solidFill>
            <a:schemeClr val="tx1"/>
          </a:solidFill>
          <a:latin typeface="+mn-lt"/>
          <a:ea typeface="+mn-ea"/>
          <a:cs typeface="+mn-cs"/>
        </a:defRPr>
      </a:lvl2pPr>
      <a:lvl3pPr marL="2745029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803" kern="1200">
          <a:solidFill>
            <a:schemeClr val="tx1"/>
          </a:solidFill>
          <a:latin typeface="+mn-lt"/>
          <a:ea typeface="+mn-ea"/>
          <a:cs typeface="+mn-cs"/>
        </a:defRPr>
      </a:lvl3pPr>
      <a:lvl4pPr marL="3843040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4pPr>
      <a:lvl5pPr marL="4941052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5pPr>
      <a:lvl6pPr marL="6039063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6pPr>
      <a:lvl7pPr marL="7137075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7pPr>
      <a:lvl8pPr marL="8235086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8pPr>
      <a:lvl9pPr marL="9333098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1pPr>
      <a:lvl2pPr marL="1098012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2pPr>
      <a:lvl3pPr marL="2196023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3pPr>
      <a:lvl4pPr marL="3294035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4pPr>
      <a:lvl5pPr marL="4392046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5pPr>
      <a:lvl6pPr marL="5490058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6pPr>
      <a:lvl7pPr marL="6588069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7pPr>
      <a:lvl8pPr marL="7686081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8pPr>
      <a:lvl9pPr marL="8784092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90800" y="5057995"/>
            <a:ext cx="17722096" cy="1114206"/>
          </a:xfrm>
        </p:spPr>
        <p:txBody>
          <a:bodyPr>
            <a:normAutofit/>
          </a:bodyPr>
          <a:lstStyle/>
          <a:p>
            <a:r>
              <a:rPr lang="en-US" sz="6600" b="1" dirty="0" smtClean="0">
                <a:solidFill>
                  <a:srgbClr val="002060"/>
                </a:solidFill>
              </a:rPr>
              <a:t>XVII Taller </a:t>
            </a:r>
            <a:r>
              <a:rPr lang="en-US" sz="6600" b="1" dirty="0" err="1" smtClean="0">
                <a:solidFill>
                  <a:srgbClr val="002060"/>
                </a:solidFill>
              </a:rPr>
              <a:t>Internacional</a:t>
            </a:r>
            <a:r>
              <a:rPr lang="en-US" sz="6600" b="1" dirty="0" smtClean="0">
                <a:solidFill>
                  <a:srgbClr val="002060"/>
                </a:solidFill>
              </a:rPr>
              <a:t> </a:t>
            </a:r>
            <a:r>
              <a:rPr lang="en-US" sz="6600" b="1" dirty="0" err="1" smtClean="0">
                <a:solidFill>
                  <a:srgbClr val="002060"/>
                </a:solidFill>
              </a:rPr>
              <a:t>Extensión</a:t>
            </a:r>
            <a:r>
              <a:rPr lang="en-US" sz="6600" b="1" dirty="0" smtClean="0">
                <a:solidFill>
                  <a:srgbClr val="002060"/>
                </a:solidFill>
              </a:rPr>
              <a:t> </a:t>
            </a:r>
            <a:r>
              <a:rPr lang="en-US" sz="6600" b="1" dirty="0" err="1" smtClean="0">
                <a:solidFill>
                  <a:srgbClr val="002060"/>
                </a:solidFill>
              </a:rPr>
              <a:t>Universitaria</a:t>
            </a:r>
            <a:endParaRPr lang="en-US" sz="6600" b="1" dirty="0">
              <a:solidFill>
                <a:srgbClr val="00206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46990" y="10950057"/>
            <a:ext cx="18665905" cy="1699421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s-ES" sz="3200" dirty="0"/>
              <a:t>La universidad cubana de hoy se manifiesta como agente de innovación científica y técnica para responder a las actividades económicas y sociales frente a las profundas transformaciones que vienen ocurriendo a nivel Global. El Plan Nacional de Desarrollo Económico y Social para el 2030 en Cuba requiere de desarrollar acciones dirigidas a lograr un acompañamiento más efectivo a los gobiernos provinciales y municipales para la implementación de sus estrategias de desarrollo, de ahí que las potencialidades que ofrece la extensión universitaria satisfagan las demandas de un territorio y su gestión para el desarrollo local con repercusión a nivel nacional.</a:t>
            </a:r>
            <a:endParaRPr lang="en-US" sz="3200" dirty="0"/>
          </a:p>
        </p:txBody>
      </p:sp>
      <p:sp>
        <p:nvSpPr>
          <p:cNvPr id="28" name="Título 1"/>
          <p:cNvSpPr txBox="1">
            <a:spLocks/>
          </p:cNvSpPr>
          <p:nvPr/>
        </p:nvSpPr>
        <p:spPr>
          <a:xfrm>
            <a:off x="2590800" y="6172201"/>
            <a:ext cx="17722096" cy="8382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32500" lnSpcReduction="20000"/>
          </a:bodyPr>
          <a:lstStyle>
            <a:lvl1pPr algn="ctr" defTabSz="219602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441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>
                <a:solidFill>
                  <a:srgbClr val="002060"/>
                </a:solidFill>
              </a:rPr>
              <a:t>I</a:t>
            </a:r>
            <a:r>
              <a:rPr lang="es-ES" sz="9600" dirty="0"/>
              <a:t>C</a:t>
            </a:r>
            <a:r>
              <a:rPr lang="es-ES" sz="9600" dirty="0" smtClean="0"/>
              <a:t>IENCIA </a:t>
            </a:r>
            <a:r>
              <a:rPr lang="es-ES" sz="9600" dirty="0"/>
              <a:t>E INNOVACIÓN: NUEVOS RETOS DE LA EXTENSIÓN UNIVERSITARIA CUBANA FRENTE AL PNDES </a:t>
            </a:r>
            <a:r>
              <a:rPr lang="es-ES" sz="9600" dirty="0" smtClean="0"/>
              <a:t>2030</a:t>
            </a:r>
            <a:endParaRPr lang="en-US" sz="4800" dirty="0">
              <a:solidFill>
                <a:srgbClr val="002060"/>
              </a:solidFill>
            </a:endParaRPr>
          </a:p>
        </p:txBody>
      </p:sp>
      <p:sp>
        <p:nvSpPr>
          <p:cNvPr id="29" name="Text Placeholder 37">
            <a:extLst>
              <a:ext uri="{FF2B5EF4-FFF2-40B4-BE49-F238E27FC236}">
                <a16:creationId xmlns:a16="http://schemas.microsoft.com/office/drawing/2014/main" id="{0F56D88A-4B12-0F47-8D8A-2F1828CAE02A}"/>
              </a:ext>
            </a:extLst>
          </p:cNvPr>
          <p:cNvSpPr txBox="1">
            <a:spLocks/>
          </p:cNvSpPr>
          <p:nvPr/>
        </p:nvSpPr>
        <p:spPr>
          <a:xfrm>
            <a:off x="1181099" y="7694506"/>
            <a:ext cx="18805071" cy="1533063"/>
          </a:xfrm>
          <a:prstGeom prst="rect">
            <a:avLst/>
          </a:prstGeom>
        </p:spPr>
        <p:txBody>
          <a:bodyPr/>
          <a:lstStyle>
            <a:lvl1pPr marL="549006" indent="-549006" algn="l" defTabSz="2196023" rtl="0" eaLnBrk="1" latinLnBrk="0" hangingPunct="1">
              <a:lnSpc>
                <a:spcPct val="90000"/>
              </a:lnSpc>
              <a:spcBef>
                <a:spcPts val="2402"/>
              </a:spcBef>
              <a:buFont typeface="Arial" panose="020B0604020202020204" pitchFamily="34" charset="0"/>
              <a:buChar char="•"/>
              <a:defRPr sz="67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47017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5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45029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8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843040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941052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039063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137075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235086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333098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" sz="2800" dirty="0" smtClean="0"/>
              <a:t>MSc</a:t>
            </a:r>
            <a:r>
              <a:rPr lang="es-ES" sz="2800" dirty="0"/>
              <a:t>. Nélida Sánchez Lijan . </a:t>
            </a:r>
            <a:r>
              <a:rPr lang="es-ES" sz="2800" dirty="0" smtClean="0"/>
              <a:t>- </a:t>
            </a:r>
            <a:r>
              <a:rPr lang="es-ES" sz="2800" dirty="0"/>
              <a:t>MSc. David Platero Gutiérrez. </a:t>
            </a:r>
            <a:r>
              <a:rPr lang="es-ES" sz="2800" dirty="0" smtClean="0"/>
              <a:t>MSc</a:t>
            </a:r>
            <a:r>
              <a:rPr lang="es-ES" sz="2800" dirty="0"/>
              <a:t>. Damaris Mendieta Martínez damaris.mendieta@reduc.edu.cu Profesor Auxiliar. - MSc Carlos Reiniel González </a:t>
            </a:r>
            <a:r>
              <a:rPr lang="es-ES" sz="2800" dirty="0" smtClean="0"/>
              <a:t>Fernández. Universidad de Camagüey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31" name="CuadroTexto 30"/>
          <p:cNvSpPr txBox="1"/>
          <p:nvPr/>
        </p:nvSpPr>
        <p:spPr>
          <a:xfrm>
            <a:off x="1181099" y="14412678"/>
            <a:ext cx="1913179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/>
              <a:t>Demostrar la importancia de la investigación científica curricular y extracurricular en esferas medulares para el desarrollo local y social, la elaboración de proyectos extensionistas y socioculturales comunitarios, así como la participación en tareas de alto impacto social desde los espacios locales en la generación de conocimientos, integración y cooperación institucional constituye el gran reto de este trabajo por su alcance </a:t>
            </a:r>
            <a:r>
              <a:rPr lang="es-ES" sz="2800" dirty="0" smtClean="0"/>
              <a:t>territorial</a:t>
            </a:r>
            <a:endParaRPr lang="en-US" sz="2800" dirty="0"/>
          </a:p>
        </p:txBody>
      </p:sp>
      <p:sp>
        <p:nvSpPr>
          <p:cNvPr id="38" name="Text Placeholder 28">
            <a:extLst>
              <a:ext uri="{FF2B5EF4-FFF2-40B4-BE49-F238E27FC236}">
                <a16:creationId xmlns:a16="http://schemas.microsoft.com/office/drawing/2014/main" id="{FCB797DF-A438-244B-B34C-CCF348A4370E}"/>
              </a:ext>
            </a:extLst>
          </p:cNvPr>
          <p:cNvSpPr txBox="1">
            <a:spLocks/>
          </p:cNvSpPr>
          <p:nvPr/>
        </p:nvSpPr>
        <p:spPr>
          <a:xfrm>
            <a:off x="5933002" y="21499908"/>
            <a:ext cx="10093882" cy="9103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288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rgbClr val="002060"/>
                </a:solidFill>
              </a:rPr>
              <a:t>4. </a:t>
            </a:r>
            <a:r>
              <a:rPr lang="en-US" b="1" dirty="0">
                <a:solidFill>
                  <a:srgbClr val="002060"/>
                </a:solidFill>
              </a:rPr>
              <a:t>REFERENCIAS </a:t>
            </a:r>
            <a:r>
              <a:rPr lang="en-US" b="1" dirty="0" smtClean="0">
                <a:solidFill>
                  <a:srgbClr val="002060"/>
                </a:solidFill>
              </a:rPr>
              <a:t>BIBLIOGRÁFICAS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9" name="Text Placeholder 28">
            <a:extLst>
              <a:ext uri="{FF2B5EF4-FFF2-40B4-BE49-F238E27FC236}">
                <a16:creationId xmlns:a16="http://schemas.microsoft.com/office/drawing/2014/main" id="{FCB797DF-A438-244B-B34C-CCF348A4370E}"/>
              </a:ext>
            </a:extLst>
          </p:cNvPr>
          <p:cNvSpPr txBox="1">
            <a:spLocks/>
          </p:cNvSpPr>
          <p:nvPr/>
        </p:nvSpPr>
        <p:spPr>
          <a:xfrm>
            <a:off x="10219013" y="26027834"/>
            <a:ext cx="10093882" cy="5660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288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b="1" dirty="0" smtClean="0">
                <a:solidFill>
                  <a:srgbClr val="002060"/>
                </a:solidFill>
              </a:rPr>
              <a:t>AGRADECIMIENTOS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40" name="Rectángulo 39"/>
          <p:cNvSpPr/>
          <p:nvPr/>
        </p:nvSpPr>
        <p:spPr>
          <a:xfrm>
            <a:off x="1181100" y="10663141"/>
            <a:ext cx="19131795" cy="197953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Subtítulo 2"/>
          <p:cNvSpPr txBox="1">
            <a:spLocks/>
          </p:cNvSpPr>
          <p:nvPr/>
        </p:nvSpPr>
        <p:spPr>
          <a:xfrm>
            <a:off x="1646990" y="14467503"/>
            <a:ext cx="18665905" cy="854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2196023" rtl="0" eaLnBrk="1" latinLnBrk="0" hangingPunct="1">
              <a:lnSpc>
                <a:spcPct val="90000"/>
              </a:lnSpc>
              <a:spcBef>
                <a:spcPts val="2402"/>
              </a:spcBef>
              <a:buFont typeface="Arial" panose="020B0604020202020204" pitchFamily="34" charset="0"/>
              <a:buNone/>
              <a:defRPr sz="5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98012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48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96023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94035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392046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490058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588069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686081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784092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200" dirty="0" smtClean="0"/>
              <a:t>o</a:t>
            </a:r>
            <a:endParaRPr lang="en-US" sz="3200" dirty="0"/>
          </a:p>
        </p:txBody>
      </p:sp>
      <p:sp>
        <p:nvSpPr>
          <p:cNvPr id="42" name="Rectángulo 41"/>
          <p:cNvSpPr/>
          <p:nvPr/>
        </p:nvSpPr>
        <p:spPr>
          <a:xfrm>
            <a:off x="1181100" y="14180587"/>
            <a:ext cx="19131795" cy="197953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Subtítulo 2"/>
          <p:cNvSpPr txBox="1">
            <a:spLocks/>
          </p:cNvSpPr>
          <p:nvPr/>
        </p:nvSpPr>
        <p:spPr>
          <a:xfrm>
            <a:off x="1181098" y="18621729"/>
            <a:ext cx="19131795" cy="1502413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2196023" rtl="0" eaLnBrk="1" latinLnBrk="0" hangingPunct="1">
              <a:lnSpc>
                <a:spcPct val="90000"/>
              </a:lnSpc>
              <a:spcBef>
                <a:spcPts val="2402"/>
              </a:spcBef>
              <a:buFont typeface="Arial" panose="020B0604020202020204" pitchFamily="34" charset="0"/>
              <a:buNone/>
              <a:defRPr sz="5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98012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48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96023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94035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392046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490058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588069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686081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784092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sz="3200" dirty="0"/>
              <a:t>La extensión universitaria y su gestión apunta a contribuir con la investigación social como recurso estratégico de dirección del estado, las instituciones, las empresas y los medios de comunicación para darle cumplimiento al Plan Nacional de Desarrollo Económico y Social en Cuba para el 2030. la temática abordada posibilitan redimensionar el papel de la extensión universitaria en Cuba como proceso articulador en función de promocionar y retroalimentar saberes matizados por una sucesión de cambios coyunturales y contingencias, en contextos históricos dados </a:t>
            </a:r>
            <a:endParaRPr lang="en-US" sz="3200" dirty="0"/>
          </a:p>
        </p:txBody>
      </p:sp>
      <p:sp>
        <p:nvSpPr>
          <p:cNvPr id="44" name="Rectángulo 43"/>
          <p:cNvSpPr/>
          <p:nvPr/>
        </p:nvSpPr>
        <p:spPr>
          <a:xfrm>
            <a:off x="1181100" y="18218386"/>
            <a:ext cx="19131795" cy="197953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Subtítulo 2"/>
          <p:cNvSpPr txBox="1">
            <a:spLocks/>
          </p:cNvSpPr>
          <p:nvPr/>
        </p:nvSpPr>
        <p:spPr>
          <a:xfrm>
            <a:off x="1646990" y="22697193"/>
            <a:ext cx="18665905" cy="1692619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2196023" rtl="0" eaLnBrk="1" latinLnBrk="0" hangingPunct="1">
              <a:lnSpc>
                <a:spcPct val="90000"/>
              </a:lnSpc>
              <a:spcBef>
                <a:spcPts val="2402"/>
              </a:spcBef>
              <a:buFont typeface="Arial" panose="020B0604020202020204" pitchFamily="34" charset="0"/>
              <a:buNone/>
              <a:defRPr sz="5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98012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48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96023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94035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392046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490058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588069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686081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784092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sz="3200" dirty="0"/>
              <a:t>Alonso M y </a:t>
            </a:r>
            <a:r>
              <a:rPr lang="es-ES" sz="3200" dirty="0" err="1"/>
              <a:t>Saladrigas</a:t>
            </a:r>
            <a:r>
              <a:rPr lang="es-ES" sz="3200" dirty="0"/>
              <a:t> H. (2002) Para investigar en comunicación social. Guía didáctica. La Habana: Editorial Pablo de la </a:t>
            </a:r>
            <a:r>
              <a:rPr lang="es-ES" sz="3200" dirty="0" err="1"/>
              <a:t>Torriente</a:t>
            </a:r>
            <a:r>
              <a:rPr lang="es-ES" sz="3200" dirty="0"/>
              <a:t> </a:t>
            </a:r>
            <a:r>
              <a:rPr lang="es-ES" sz="3200" dirty="0" err="1" smtClean="0"/>
              <a:t>Brau</a:t>
            </a:r>
            <a:r>
              <a:rPr lang="es-ES" sz="3200" dirty="0"/>
              <a:t>, Díaz </a:t>
            </a:r>
            <a:r>
              <a:rPr lang="es-ES" sz="3200" dirty="0" err="1"/>
              <a:t>Canel</a:t>
            </a:r>
            <a:r>
              <a:rPr lang="es-ES" sz="3200" dirty="0"/>
              <a:t> Bermúdez, Miguel. (2012). Revista Cubana de Gestión Empresarial, Volumen 8 No 1 Cedeño, J. &amp; Machado, E.F. (2012). Papel de la extensión universitaria en la transformación local y el desarrollo social. Revista Humanidades Médicas. Recuperado: http://scielo.sld.cu/scielo.php?script=sci_arttext&amp;pid=S172781202012000300002&amp; </a:t>
            </a:r>
            <a:r>
              <a:rPr lang="es-ES" sz="3200" dirty="0" err="1"/>
              <a:t>lng</a:t>
            </a:r>
            <a:r>
              <a:rPr lang="es-ES" sz="3200" dirty="0"/>
              <a:t>=</a:t>
            </a:r>
            <a:r>
              <a:rPr lang="es-ES" sz="3200" dirty="0" err="1"/>
              <a:t>es&amp;tlng</a:t>
            </a:r>
            <a:r>
              <a:rPr lang="es-ES" sz="3200" dirty="0"/>
              <a:t>=es. Colectivo de autores. Responsabilidad Social y Pertinencia de la educación superior en entornos locales. Editorial Félix Varela, ISBN. 97895907505,2012</a:t>
            </a:r>
            <a:endParaRPr lang="en-US" sz="3200" dirty="0"/>
          </a:p>
        </p:txBody>
      </p:sp>
      <p:sp>
        <p:nvSpPr>
          <p:cNvPr id="46" name="Rectángulo 45"/>
          <p:cNvSpPr/>
          <p:nvPr/>
        </p:nvSpPr>
        <p:spPr>
          <a:xfrm>
            <a:off x="1181100" y="22410277"/>
            <a:ext cx="19131795" cy="197953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 Placeholder 28">
            <a:extLst>
              <a:ext uri="{FF2B5EF4-FFF2-40B4-BE49-F238E27FC236}">
                <a16:creationId xmlns:a16="http://schemas.microsoft.com/office/drawing/2014/main" id="{FCB797DF-A438-244B-B34C-CCF348A4370E}"/>
              </a:ext>
            </a:extLst>
          </p:cNvPr>
          <p:cNvSpPr txBox="1">
            <a:spLocks/>
          </p:cNvSpPr>
          <p:nvPr/>
        </p:nvSpPr>
        <p:spPr>
          <a:xfrm>
            <a:off x="5933001" y="17298353"/>
            <a:ext cx="10093882" cy="9103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288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rgbClr val="002060"/>
                </a:solidFill>
              </a:rPr>
              <a:t>3. CONCLUSIONES</a:t>
            </a:r>
          </a:p>
        </p:txBody>
      </p:sp>
      <p:sp>
        <p:nvSpPr>
          <p:cNvPr id="50" name="Text Placeholder 28">
            <a:extLst>
              <a:ext uri="{FF2B5EF4-FFF2-40B4-BE49-F238E27FC236}">
                <a16:creationId xmlns:a16="http://schemas.microsoft.com/office/drawing/2014/main" id="{FCB797DF-A438-244B-B34C-CCF348A4370E}"/>
              </a:ext>
            </a:extLst>
          </p:cNvPr>
          <p:cNvSpPr txBox="1">
            <a:spLocks/>
          </p:cNvSpPr>
          <p:nvPr/>
        </p:nvSpPr>
        <p:spPr>
          <a:xfrm>
            <a:off x="5933001" y="13265386"/>
            <a:ext cx="10093882" cy="9103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288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rgbClr val="002060"/>
                </a:solidFill>
              </a:rPr>
              <a:t>2. DESARROLLO</a:t>
            </a:r>
          </a:p>
        </p:txBody>
      </p:sp>
      <p:sp>
        <p:nvSpPr>
          <p:cNvPr id="52" name="Text Placeholder 28">
            <a:extLst>
              <a:ext uri="{FF2B5EF4-FFF2-40B4-BE49-F238E27FC236}">
                <a16:creationId xmlns:a16="http://schemas.microsoft.com/office/drawing/2014/main" id="{FCB797DF-A438-244B-B34C-CCF348A4370E}"/>
              </a:ext>
            </a:extLst>
          </p:cNvPr>
          <p:cNvSpPr txBox="1">
            <a:spLocks/>
          </p:cNvSpPr>
          <p:nvPr/>
        </p:nvSpPr>
        <p:spPr>
          <a:xfrm>
            <a:off x="5868709" y="9752770"/>
            <a:ext cx="10093882" cy="9103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288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rgbClr val="002060"/>
                </a:solidFill>
              </a:rPr>
              <a:t>1. INTRODUCCION (OBJETIVOS)</a:t>
            </a:r>
          </a:p>
        </p:txBody>
      </p:sp>
      <p:sp>
        <p:nvSpPr>
          <p:cNvPr id="54" name="Subtítulo 2"/>
          <p:cNvSpPr txBox="1">
            <a:spLocks/>
          </p:cNvSpPr>
          <p:nvPr/>
        </p:nvSpPr>
        <p:spPr>
          <a:xfrm>
            <a:off x="1181100" y="26675947"/>
            <a:ext cx="19131795" cy="854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2196023" rtl="0" eaLnBrk="1" latinLnBrk="0" hangingPunct="1">
              <a:lnSpc>
                <a:spcPct val="90000"/>
              </a:lnSpc>
              <a:spcBef>
                <a:spcPts val="2402"/>
              </a:spcBef>
              <a:buFont typeface="Arial" panose="020B0604020202020204" pitchFamily="34" charset="0"/>
              <a:buNone/>
              <a:defRPr sz="5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98012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48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96023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94035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392046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490058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588069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686081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784092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800" dirty="0" err="1" smtClean="0"/>
              <a:t>Insertar</a:t>
            </a:r>
            <a:r>
              <a:rPr lang="en-US" sz="2800" dirty="0" smtClean="0"/>
              <a:t> </a:t>
            </a:r>
            <a:r>
              <a:rPr lang="en-US" sz="2800" dirty="0" err="1" smtClean="0"/>
              <a:t>Texto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55785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211</TotalTime>
  <Words>432</Words>
  <Application>Microsoft Office PowerPoint</Application>
  <PresentationFormat>Personalizado</PresentationFormat>
  <Paragraphs>14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XVII Taller Internacional Extensión Universitaria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Nelida Sánchez Lijan</cp:lastModifiedBy>
  <cp:revision>21</cp:revision>
  <dcterms:created xsi:type="dcterms:W3CDTF">2021-12-21T16:45:31Z</dcterms:created>
  <dcterms:modified xsi:type="dcterms:W3CDTF">2024-01-21T15:48:48Z</dcterms:modified>
</cp:coreProperties>
</file>