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4" d="100"/>
          <a:sy n="44" d="100"/>
        </p:scale>
        <p:origin x="390" y="-59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1/26/2024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90800" y="5057995"/>
            <a:ext cx="17722096" cy="1114206"/>
          </a:xfrm>
        </p:spPr>
        <p:txBody>
          <a:bodyPr>
            <a:normAutofit/>
          </a:bodyPr>
          <a:lstStyle/>
          <a:p>
            <a:r>
              <a:rPr lang="en-US" sz="6600" b="1" dirty="0">
                <a:solidFill>
                  <a:srgbClr val="002060"/>
                </a:solidFill>
              </a:rPr>
              <a:t>XVII Taller </a:t>
            </a:r>
            <a:r>
              <a:rPr lang="en-US" sz="6600" b="1" dirty="0" err="1">
                <a:solidFill>
                  <a:srgbClr val="002060"/>
                </a:solidFill>
              </a:rPr>
              <a:t>Extensión</a:t>
            </a:r>
            <a:r>
              <a:rPr lang="en-US" sz="6600" b="1" dirty="0">
                <a:solidFill>
                  <a:srgbClr val="002060"/>
                </a:solidFill>
              </a:rPr>
              <a:t> </a:t>
            </a:r>
            <a:r>
              <a:rPr lang="en-US" sz="6600" b="1" dirty="0" err="1">
                <a:solidFill>
                  <a:srgbClr val="002060"/>
                </a:solidFill>
              </a:rPr>
              <a:t>Universitaria</a:t>
            </a:r>
            <a:endParaRPr lang="en-US" sz="6600" b="1" dirty="0">
              <a:solidFill>
                <a:srgbClr val="002060"/>
              </a:solidFill>
            </a:endParaRPr>
          </a:p>
        </p:txBody>
      </p:sp>
      <p:sp>
        <p:nvSpPr>
          <p:cNvPr id="3" name="Subtítulo 2"/>
          <p:cNvSpPr>
            <a:spLocks noGrp="1"/>
          </p:cNvSpPr>
          <p:nvPr>
            <p:ph type="subTitle" idx="1"/>
          </p:nvPr>
        </p:nvSpPr>
        <p:spPr>
          <a:xfrm>
            <a:off x="1181100" y="10730992"/>
            <a:ext cx="19131795" cy="1763885"/>
          </a:xfrm>
        </p:spPr>
        <p:txBody>
          <a:bodyPr>
            <a:noAutofit/>
          </a:bodyPr>
          <a:lstStyle/>
          <a:p>
            <a:pPr algn="just"/>
            <a:r>
              <a:rPr lang="es-ES" sz="3200" dirty="0"/>
              <a:t>Las universidades son organizaciones esenciales en la consecución de los objetivos de desarrollo sostenible. Su rol de impulsoras del desarrollo local, regional y nacional las colocan en el centro de los ecosistemas que se crean para cumplir cada una de las metas. Como parte de este rol, la comunicación universitaria es un eslabón esencial. El objetivo de este articulo es caracterizar la gestión actual de la comunicación a partir de la teoría de las partes interesadas. </a:t>
            </a:r>
            <a:endParaRPr lang="en-US" sz="3200" dirty="0"/>
          </a:p>
        </p:txBody>
      </p:sp>
      <p:sp>
        <p:nvSpPr>
          <p:cNvPr id="28" name="Título 1"/>
          <p:cNvSpPr txBox="1">
            <a:spLocks/>
          </p:cNvSpPr>
          <p:nvPr/>
        </p:nvSpPr>
        <p:spPr>
          <a:xfrm>
            <a:off x="2590799" y="6204475"/>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a:solidFill>
                  <a:srgbClr val="002060"/>
                </a:solidFill>
              </a:rPr>
              <a:t> </a:t>
            </a:r>
            <a:r>
              <a:rPr lang="es-ES" sz="4800" dirty="0">
                <a:solidFill>
                  <a:srgbClr val="002060"/>
                </a:solidFill>
              </a:rPr>
              <a:t>LA GESTIÓN DE LA COMUNICACIÓN UNIVERSITARIA PARA EL CUMPLIMIENTO</a:t>
            </a:r>
          </a:p>
          <a:p>
            <a:r>
              <a:rPr lang="es-ES" sz="4800" dirty="0">
                <a:solidFill>
                  <a:srgbClr val="002060"/>
                </a:solidFill>
              </a:rPr>
              <a:t>DE LOS OBJETIVOS DE DESARROLLO SOSTENIBLE</a:t>
            </a:r>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897381" y="7568076"/>
            <a:ext cx="18150840" cy="4544848"/>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s-ES" sz="2800" dirty="0">
                <a:solidFill>
                  <a:srgbClr val="002060"/>
                </a:solidFill>
              </a:rPr>
              <a:t>Dr. C. Damaris Cruz Amarán. Universidad de las Ciencias Informáticas. Cuba.</a:t>
            </a:r>
          </a:p>
          <a:p>
            <a:pPr marL="0" indent="0" algn="ctr">
              <a:buNone/>
            </a:pPr>
            <a:r>
              <a:rPr lang="es-ES" sz="2800" dirty="0">
                <a:solidFill>
                  <a:srgbClr val="002060"/>
                </a:solidFill>
              </a:rPr>
              <a:t>Ing. </a:t>
            </a:r>
            <a:r>
              <a:rPr lang="es-ES" sz="2800" dirty="0" err="1">
                <a:solidFill>
                  <a:srgbClr val="002060"/>
                </a:solidFill>
              </a:rPr>
              <a:t>Rislaidy</a:t>
            </a:r>
            <a:r>
              <a:rPr lang="es-ES" sz="2800" dirty="0">
                <a:solidFill>
                  <a:srgbClr val="002060"/>
                </a:solidFill>
              </a:rPr>
              <a:t> Pérez Ramos. Universidad de las Ciencias Informáticas. Cuba.</a:t>
            </a:r>
          </a:p>
          <a:p>
            <a:pPr marL="0" indent="0" algn="ctr">
              <a:buNone/>
            </a:pPr>
            <a:r>
              <a:rPr lang="es-ES" sz="2800" dirty="0">
                <a:solidFill>
                  <a:srgbClr val="002060"/>
                </a:solidFill>
              </a:rPr>
              <a:t>M Sc. Oneida Georgina Benítez Menéndez. Universidad de las Ciencias Informáticas. Cuba.</a:t>
            </a:r>
            <a:endParaRPr lang="en-US" sz="2800" dirty="0">
              <a:solidFill>
                <a:srgbClr val="002060"/>
              </a:solidFill>
            </a:endParaRPr>
          </a:p>
        </p:txBody>
      </p:sp>
      <p:sp>
        <p:nvSpPr>
          <p:cNvPr id="31" name="CuadroTexto 30"/>
          <p:cNvSpPr txBox="1"/>
          <p:nvPr/>
        </p:nvSpPr>
        <p:spPr>
          <a:xfrm>
            <a:off x="1181100" y="14287500"/>
            <a:ext cx="19131793" cy="3539430"/>
          </a:xfrm>
          <a:prstGeom prst="rect">
            <a:avLst/>
          </a:prstGeom>
          <a:noFill/>
        </p:spPr>
        <p:txBody>
          <a:bodyPr wrap="square" rtlCol="0">
            <a:spAutoFit/>
          </a:bodyPr>
          <a:lstStyle/>
          <a:p>
            <a:pPr algn="just"/>
            <a:r>
              <a:rPr lang="es-ES" sz="3200" b="0" i="0" dirty="0">
                <a:solidFill>
                  <a:srgbClr val="000000"/>
                </a:solidFill>
                <a:effectLst/>
              </a:rPr>
              <a:t>El principio fundamental para la gestión de la comunicación es la búsqueda de integración de los procesos comunicativos de las organizaciones, coordinando y disminuyendo la improvisación en la práctica de actividades comunicativas.</a:t>
            </a:r>
            <a:r>
              <a:rPr lang="es-ES" sz="3200" dirty="0"/>
              <a:t> La Teoría de las partes interesadas introduce una ampliación al enfoque basado en el cliente de las organizaciones hacia un enfoque a la creación de valor para las diferentes partes interesadas que intervienen en la cadena de valor (Freeman, 2001)</a:t>
            </a:r>
          </a:p>
          <a:p>
            <a:pPr algn="just"/>
            <a:r>
              <a:rPr lang="es-ES" sz="3200" dirty="0"/>
              <a:t>.</a:t>
            </a:r>
            <a:br>
              <a:rPr lang="es-ES" sz="3200" dirty="0"/>
            </a:br>
            <a:endParaRPr lang="en-US" sz="3200"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a:solidFill>
                  <a:srgbClr val="002060"/>
                </a:solidFill>
              </a:rPr>
              <a:t>AGRADECIMIENTOS</a:t>
            </a:r>
          </a:p>
        </p:txBody>
      </p:sp>
      <p:sp>
        <p:nvSpPr>
          <p:cNvPr id="40" name="Rectángulo 39"/>
          <p:cNvSpPr/>
          <p:nvPr/>
        </p:nvSpPr>
        <p:spPr>
          <a:xfrm>
            <a:off x="1181101" y="10663141"/>
            <a:ext cx="19131794" cy="23223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ángulo 41"/>
          <p:cNvSpPr/>
          <p:nvPr/>
        </p:nvSpPr>
        <p:spPr>
          <a:xfrm>
            <a:off x="1181100" y="14180587"/>
            <a:ext cx="19131795" cy="25691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181100" y="18290806"/>
            <a:ext cx="18603809" cy="3539430"/>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3200" b="0" i="0" dirty="0">
                <a:solidFill>
                  <a:srgbClr val="000000"/>
                </a:solidFill>
                <a:effectLst/>
              </a:rPr>
              <a:t>Se hace necesario, por el valor que posee la Agenda 2030, que su alcance se extienda a través de los diferentes medios de comunicación existentes de forma tal que todas las partes interesadas conozcan sus valores y trabajen para su implementación y logros.</a:t>
            </a:r>
          </a:p>
          <a:p>
            <a:pPr algn="just"/>
            <a:r>
              <a:rPr lang="es-ES" sz="3200" b="0" i="0" dirty="0">
                <a:solidFill>
                  <a:srgbClr val="000000"/>
                </a:solidFill>
                <a:effectLst/>
              </a:rPr>
              <a:t>La evaluación realizada a la Estrategia de Comunicación de la Universidad de las Ciencias Informáticas permitió establecer cómo comunicar de forma integrada y sostenida los Objetivos de Desarrollo Sostenible de la Agenda 2030.</a:t>
            </a:r>
            <a:r>
              <a:rPr lang="es-ES" sz="3200" dirty="0"/>
              <a:t> </a:t>
            </a:r>
            <a:br>
              <a:rPr lang="es-ES" sz="3200" dirty="0"/>
            </a:br>
            <a:endParaRPr lang="en-US" sz="3200" dirty="0"/>
          </a:p>
        </p:txBody>
      </p:sp>
      <p:sp>
        <p:nvSpPr>
          <p:cNvPr id="44" name="Rectángulo 43"/>
          <p:cNvSpPr/>
          <p:nvPr/>
        </p:nvSpPr>
        <p:spPr>
          <a:xfrm>
            <a:off x="1181097" y="18332577"/>
            <a:ext cx="19131795" cy="28804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ángulo 45"/>
          <p:cNvSpPr/>
          <p:nvPr/>
        </p:nvSpPr>
        <p:spPr>
          <a:xfrm>
            <a:off x="1116807" y="22410278"/>
            <a:ext cx="19370107" cy="25403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4" name="TextBox 3">
            <a:extLst>
              <a:ext uri="{FF2B5EF4-FFF2-40B4-BE49-F238E27FC236}">
                <a16:creationId xmlns:a16="http://schemas.microsoft.com/office/drawing/2014/main" id="{1F0AD61F-597D-4609-D4CC-C55DD51DBDE2}"/>
              </a:ext>
            </a:extLst>
          </p:cNvPr>
          <p:cNvSpPr txBox="1"/>
          <p:nvPr/>
        </p:nvSpPr>
        <p:spPr>
          <a:xfrm>
            <a:off x="1116807" y="22358911"/>
            <a:ext cx="19196085" cy="2523768"/>
          </a:xfrm>
          <a:prstGeom prst="rect">
            <a:avLst/>
          </a:prstGeom>
          <a:noFill/>
        </p:spPr>
        <p:txBody>
          <a:bodyPr wrap="square" rtlCol="0">
            <a:spAutoFit/>
          </a:bodyPr>
          <a:lstStyle/>
          <a:p>
            <a:br>
              <a:rPr lang="es-ES" dirty="0"/>
            </a:br>
            <a:r>
              <a:rPr lang="es-ES" sz="2000" dirty="0">
                <a:solidFill>
                  <a:srgbClr val="000000"/>
                </a:solidFill>
                <a:latin typeface="ArialMT"/>
              </a:rPr>
              <a:t>Arellano, E. (1998) La estrategia de Comunicación como un principio de integración interacción dentro de las organizaciones. Revista Razón y Palabra, (suplemento especial).</a:t>
            </a:r>
          </a:p>
          <a:p>
            <a:r>
              <a:rPr lang="es-ES" sz="2000" dirty="0">
                <a:solidFill>
                  <a:srgbClr val="000000"/>
                </a:solidFill>
                <a:latin typeface="ArialMT"/>
              </a:rPr>
              <a:t>Castillo, A. (2009). Comunicación organizacional, teorías y estudios. Editorial Clave. Costa, J. (2001). Imagen Corporativa en el siglo XXI. Ediciones La Crujía.</a:t>
            </a:r>
          </a:p>
          <a:p>
            <a:r>
              <a:rPr lang="es-ES" sz="2000" dirty="0">
                <a:solidFill>
                  <a:srgbClr val="000000"/>
                </a:solidFill>
                <a:latin typeface="ArialMT"/>
              </a:rPr>
              <a:t>Costa, J. (2004). Dircom </a:t>
            </a:r>
            <a:r>
              <a:rPr lang="es-ES" sz="2000" dirty="0" err="1">
                <a:solidFill>
                  <a:srgbClr val="000000"/>
                </a:solidFill>
                <a:latin typeface="ArialMT"/>
              </a:rPr>
              <a:t>on</a:t>
            </a:r>
            <a:r>
              <a:rPr lang="es-ES" sz="2000" dirty="0">
                <a:solidFill>
                  <a:srgbClr val="000000"/>
                </a:solidFill>
                <a:latin typeface="ArialMT"/>
              </a:rPr>
              <a:t>- line (ESP). Editorial </a:t>
            </a:r>
            <a:r>
              <a:rPr lang="es-ES" sz="2000" dirty="0" err="1">
                <a:solidFill>
                  <a:srgbClr val="000000"/>
                </a:solidFill>
                <a:latin typeface="ArialMT"/>
              </a:rPr>
              <a:t>Desing</a:t>
            </a:r>
            <a:r>
              <a:rPr lang="es-ES" sz="2000" dirty="0">
                <a:solidFill>
                  <a:srgbClr val="000000"/>
                </a:solidFill>
                <a:latin typeface="ArialMT"/>
              </a:rPr>
              <a:t> Grupo Editorial.</a:t>
            </a:r>
          </a:p>
          <a:p>
            <a:r>
              <a:rPr lang="es-ES" sz="2000" dirty="0">
                <a:solidFill>
                  <a:srgbClr val="000000"/>
                </a:solidFill>
                <a:latin typeface="ArialMT"/>
              </a:rPr>
              <a:t>Costa, J. (2009). Dircom, estratega de la complejidad. Nuevos paradigmas para la dirección de la comunicación. Editorial Universidad de Valencia.</a:t>
            </a:r>
          </a:p>
          <a:p>
            <a:r>
              <a:rPr lang="es-ES" sz="2000" dirty="0">
                <a:solidFill>
                  <a:srgbClr val="000000"/>
                </a:solidFill>
                <a:latin typeface="ArialMT"/>
              </a:rPr>
              <a:t>Kreps, G. L., (1995). La Comunicación en las Organizaciones. Addison-Wesley Iberoamericana.</a:t>
            </a:r>
          </a:p>
          <a:p>
            <a:pPr algn="just"/>
            <a:r>
              <a:rPr lang="es-ES" sz="2000" dirty="0" err="1">
                <a:solidFill>
                  <a:srgbClr val="000000"/>
                </a:solidFill>
                <a:latin typeface="ArialMT"/>
              </a:rPr>
              <a:t>Túñez</a:t>
            </a:r>
            <a:r>
              <a:rPr lang="es-ES" sz="2000" dirty="0">
                <a:solidFill>
                  <a:srgbClr val="000000"/>
                </a:solidFill>
                <a:latin typeface="ArialMT"/>
              </a:rPr>
              <a:t>, J.M (2011). La gestión de la comunicación en las organizaciones. Zamora: Comunicación </a:t>
            </a:r>
            <a:endParaRPr lang="es-ES" sz="2000" dirty="0"/>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225</TotalTime>
  <Words>476</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ArialMT</vt:lpstr>
      <vt:lpstr>Calibri</vt:lpstr>
      <vt:lpstr>Calibri Light</vt:lpstr>
      <vt:lpstr>Tema de Office</vt:lpstr>
      <vt:lpstr>XVII Taller Extensión Universitaria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Oneida</cp:lastModifiedBy>
  <cp:revision>12</cp:revision>
  <dcterms:created xsi:type="dcterms:W3CDTF">2021-12-21T16:45:31Z</dcterms:created>
  <dcterms:modified xsi:type="dcterms:W3CDTF">2024-01-27T04:26:42Z</dcterms:modified>
</cp:coreProperties>
</file>