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3" autoAdjust="0"/>
    <p:restoredTop sz="94660"/>
  </p:normalViewPr>
  <p:slideViewPr>
    <p:cSldViewPr snapToGrid="0">
      <p:cViewPr>
        <p:scale>
          <a:sx n="25" d="100"/>
          <a:sy n="25" d="100"/>
        </p:scale>
        <p:origin x="-1680" y="906"/>
      </p:cViewPr>
      <p:guideLst>
        <p:guide orient="horz" pos="10318"/>
        <p:guide pos="6916"/>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xmlns=""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pPr/>
              <a:t>1/30/2024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pPr/>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xmlns=""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62175" y="4286470"/>
            <a:ext cx="17722096" cy="1114206"/>
          </a:xfrm>
        </p:spPr>
        <p:txBody>
          <a:bodyPr>
            <a:normAutofit fontScale="90000"/>
          </a:bodyPr>
          <a:lstStyle/>
          <a:p>
            <a:r>
              <a:rPr lang="es-419" sz="6600" b="1" dirty="0" smtClean="0">
                <a:solidFill>
                  <a:srgbClr val="002060"/>
                </a:solidFill>
              </a:rPr>
              <a:t>XVII Taller Internacional de Extensión Universitaria EXT.</a:t>
            </a:r>
            <a:endParaRPr lang="en-US" sz="6600" b="1" dirty="0">
              <a:solidFill>
                <a:srgbClr val="002060"/>
              </a:solidFill>
            </a:endParaRPr>
          </a:p>
        </p:txBody>
      </p:sp>
      <p:sp>
        <p:nvSpPr>
          <p:cNvPr id="3" name="Subtítulo 2"/>
          <p:cNvSpPr>
            <a:spLocks noGrp="1"/>
          </p:cNvSpPr>
          <p:nvPr>
            <p:ph type="subTitle" idx="1"/>
          </p:nvPr>
        </p:nvSpPr>
        <p:spPr>
          <a:xfrm>
            <a:off x="1228724" y="8711682"/>
            <a:ext cx="19345275" cy="3756543"/>
          </a:xfrm>
        </p:spPr>
        <p:txBody>
          <a:bodyPr>
            <a:noAutofit/>
          </a:bodyPr>
          <a:lstStyle/>
          <a:p>
            <a:pPr algn="just">
              <a:lnSpc>
                <a:spcPct val="120000"/>
              </a:lnSpc>
            </a:pPr>
            <a:r>
              <a:rPr lang="es-419" sz="2400" dirty="0" smtClean="0"/>
              <a:t>La presente estrategia presupone </a:t>
            </a:r>
            <a:r>
              <a:rPr lang="es-419" sz="2400" dirty="0" smtClean="0"/>
              <a:t>la relación dialéctica </a:t>
            </a:r>
            <a:r>
              <a:rPr lang="es-419" sz="2400" dirty="0" smtClean="0"/>
              <a:t>teoría-práctica y tuvo como objetivo implementar </a:t>
            </a:r>
            <a:r>
              <a:rPr lang="es-419" sz="2400" dirty="0" smtClean="0"/>
              <a:t>el </a:t>
            </a:r>
            <a:r>
              <a:rPr lang="es-419" sz="2400" dirty="0" smtClean="0"/>
              <a:t>modelo </a:t>
            </a:r>
            <a:r>
              <a:rPr lang="es-419" sz="2400" dirty="0" smtClean="0"/>
              <a:t>encauzado a perfeccionar la </a:t>
            </a:r>
            <a:r>
              <a:rPr lang="es-419" sz="2400" dirty="0" smtClean="0"/>
              <a:t>gestión </a:t>
            </a:r>
            <a:r>
              <a:rPr lang="es-419" sz="2400" dirty="0" smtClean="0"/>
              <a:t>en el nivel base, del MAA de la FEU en la </a:t>
            </a:r>
            <a:r>
              <a:rPr lang="es-419" sz="2400" dirty="0" smtClean="0"/>
              <a:t>UPR. Para ello se fundamenta desde las dimensiones: inatitucional, administrativa, pedagogica y comunitaria de la gestión del MAA de la FEU, en interrelación con el ciclo directivo y sus etapas: planififcar, organizar, ejecutar y evaluar, lo que dota al sistema de integralidad, visualizandose desde la planeación estratégica y la planeación corriente de la universidad. Donde la evaluación deviene en un ciclo de retroalimentación y mejora continua que permite redireccionar y perfeccionar el sistema en caso de ser necesario. En este sentido se </a:t>
            </a:r>
            <a:r>
              <a:rPr lang="es-419" sz="2400" dirty="0" smtClean="0"/>
              <a:t>asumen los criterios de Valle (2012</a:t>
            </a:r>
            <a:r>
              <a:rPr lang="es-419" sz="2400" dirty="0" smtClean="0"/>
              <a:t>) quien toma </a:t>
            </a:r>
            <a:r>
              <a:rPr lang="es-419" sz="2400" dirty="0" smtClean="0"/>
              <a:t>en cuenta a la estrategia como resultado científico-pedagógico y manifiesta que su estructura debe </a:t>
            </a:r>
            <a:r>
              <a:rPr lang="es-419" sz="2400" dirty="0" smtClean="0"/>
              <a:t>estar compuesta por etapas</a:t>
            </a:r>
            <a:r>
              <a:rPr lang="es-419" sz="2400" dirty="0" smtClean="0"/>
              <a:t>, analizando para cada una de ellas su objetivo, una caracterización y las acciones concretas que se deben </a:t>
            </a:r>
            <a:r>
              <a:rPr lang="es-419" sz="2400" dirty="0" smtClean="0"/>
              <a:t>desarrollar. La estructura </a:t>
            </a:r>
            <a:r>
              <a:rPr lang="es-419" sz="2400" dirty="0" smtClean="0"/>
              <a:t>se </a:t>
            </a:r>
            <a:r>
              <a:rPr lang="es-419" sz="2400" dirty="0" smtClean="0"/>
              <a:t>conformó a </a:t>
            </a:r>
            <a:r>
              <a:rPr lang="es-419" sz="2400" dirty="0" smtClean="0"/>
              <a:t>partir de un diagnóstico </a:t>
            </a:r>
            <a:r>
              <a:rPr lang="es-419" sz="2400" dirty="0" smtClean="0"/>
              <a:t>con </a:t>
            </a:r>
            <a:r>
              <a:rPr lang="es-419" sz="2400" dirty="0" smtClean="0"/>
              <a:t>el objetivo de actualizar los diagnósticos anteriores y contextualizarlos a la </a:t>
            </a:r>
            <a:r>
              <a:rPr lang="es-419" sz="2400" dirty="0" smtClean="0"/>
              <a:t>gestión </a:t>
            </a:r>
            <a:r>
              <a:rPr lang="es-419" sz="2400" dirty="0" smtClean="0"/>
              <a:t>en el nivel </a:t>
            </a:r>
            <a:r>
              <a:rPr lang="es-419" sz="2400" dirty="0" smtClean="0"/>
              <a:t>base y se estructuró en tres </a:t>
            </a:r>
            <a:r>
              <a:rPr lang="es-419" sz="2400" dirty="0" smtClean="0"/>
              <a:t>etapas. Cada etapa comprende </a:t>
            </a:r>
            <a:r>
              <a:rPr lang="es-419" sz="2400" dirty="0" smtClean="0"/>
              <a:t>su </a:t>
            </a:r>
            <a:r>
              <a:rPr lang="es-419" sz="2400" dirty="0" smtClean="0"/>
              <a:t>objetivo y </a:t>
            </a:r>
            <a:r>
              <a:rPr lang="es-419" sz="2400" dirty="0" smtClean="0"/>
              <a:t>características</a:t>
            </a:r>
            <a:r>
              <a:rPr lang="es-419" sz="2400" dirty="0" smtClean="0"/>
              <a:t>, </a:t>
            </a:r>
            <a:r>
              <a:rPr lang="es-419" sz="2400" dirty="0" smtClean="0"/>
              <a:t>así como </a:t>
            </a:r>
            <a:r>
              <a:rPr lang="es-419" sz="2400" dirty="0" smtClean="0"/>
              <a:t>acciones estratégicas específicas con sus indicadores y responsables de su </a:t>
            </a:r>
            <a:r>
              <a:rPr lang="es-419" sz="2400" dirty="0" smtClean="0"/>
              <a:t>cumplimiento y tiene como característica que la evaluación comprende la tercera etapa.</a:t>
            </a:r>
            <a:endParaRPr lang="es-419" sz="2400" dirty="0" smtClean="0"/>
          </a:p>
          <a:p>
            <a:pPr algn="just">
              <a:lnSpc>
                <a:spcPct val="120000"/>
              </a:lnSpc>
            </a:pPr>
            <a:endParaRPr lang="es-419" sz="2400" dirty="0" err="1" smtClean="0"/>
          </a:p>
        </p:txBody>
      </p:sp>
      <p:sp>
        <p:nvSpPr>
          <p:cNvPr id="28" name="Título 1"/>
          <p:cNvSpPr txBox="1">
            <a:spLocks/>
          </p:cNvSpPr>
          <p:nvPr/>
        </p:nvSpPr>
        <p:spPr>
          <a:xfrm>
            <a:off x="2362200" y="5753320"/>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419" sz="4800" b="1" dirty="0" smtClean="0">
                <a:solidFill>
                  <a:srgbClr val="002060"/>
                </a:solidFill>
              </a:rPr>
              <a:t>ESTRATEGIA PARA LA IMPLEMENTACIÓN DEL MODELO PARA LA GESTIÓN  DEL MOVIMIENTO DE ARTISTAS AFICIONADOS</a:t>
            </a: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542926" y="7134768"/>
            <a:ext cx="20431124"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n-US" sz="4400" dirty="0" smtClean="0">
                <a:solidFill>
                  <a:srgbClr val="002060"/>
                </a:solidFill>
              </a:rPr>
              <a:t>Dr. </a:t>
            </a:r>
            <a:r>
              <a:rPr lang="en-US" sz="4400" dirty="0" smtClean="0">
                <a:solidFill>
                  <a:srgbClr val="002060"/>
                </a:solidFill>
              </a:rPr>
              <a:t>C. Alina Jimenez </a:t>
            </a:r>
            <a:r>
              <a:rPr lang="en-US" sz="4400" dirty="0" smtClean="0">
                <a:solidFill>
                  <a:srgbClr val="002060"/>
                </a:solidFill>
              </a:rPr>
              <a:t>Morejón, Dr</a:t>
            </a:r>
            <a:r>
              <a:rPr lang="en-US" sz="4400" dirty="0" smtClean="0">
                <a:solidFill>
                  <a:srgbClr val="002060"/>
                </a:solidFill>
              </a:rPr>
              <a:t>. C. Arturo Pulido </a:t>
            </a:r>
            <a:r>
              <a:rPr lang="en-US" sz="4400" dirty="0" smtClean="0">
                <a:solidFill>
                  <a:srgbClr val="002060"/>
                </a:solidFill>
              </a:rPr>
              <a:t>Diaz, </a:t>
            </a:r>
            <a:r>
              <a:rPr lang="en-US" sz="4400" dirty="0" err="1" smtClean="0">
                <a:solidFill>
                  <a:srgbClr val="002060"/>
                </a:solidFill>
              </a:rPr>
              <a:t>Lic</a:t>
            </a:r>
            <a:r>
              <a:rPr lang="en-US" sz="4400" dirty="0" smtClean="0">
                <a:solidFill>
                  <a:srgbClr val="002060"/>
                </a:solidFill>
              </a:rPr>
              <a:t>. </a:t>
            </a:r>
            <a:r>
              <a:rPr lang="en-US" sz="4400" dirty="0" err="1" smtClean="0">
                <a:solidFill>
                  <a:srgbClr val="002060"/>
                </a:solidFill>
              </a:rPr>
              <a:t>Thailin</a:t>
            </a:r>
            <a:r>
              <a:rPr lang="en-US" sz="4400" dirty="0" smtClean="0">
                <a:solidFill>
                  <a:srgbClr val="002060"/>
                </a:solidFill>
              </a:rPr>
              <a:t> </a:t>
            </a:r>
            <a:r>
              <a:rPr lang="en-US" sz="4400" dirty="0" smtClean="0">
                <a:solidFill>
                  <a:srgbClr val="002060"/>
                </a:solidFill>
              </a:rPr>
              <a:t>Gonzalez </a:t>
            </a:r>
            <a:r>
              <a:rPr lang="en-US" sz="4400" dirty="0" smtClean="0">
                <a:solidFill>
                  <a:srgbClr val="002060"/>
                </a:solidFill>
              </a:rPr>
              <a:t>Pacheco</a:t>
            </a:r>
            <a:endParaRPr lang="en-US" sz="4400" dirty="0">
              <a:solidFill>
                <a:srgbClr val="002060"/>
              </a:solidFill>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5340184" y="2710469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40" name="Rectángulo 39"/>
          <p:cNvSpPr/>
          <p:nvPr/>
        </p:nvSpPr>
        <p:spPr>
          <a:xfrm>
            <a:off x="1000125" y="8567641"/>
            <a:ext cx="19831050" cy="47197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532690" y="1886805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000125" y="14437761"/>
            <a:ext cx="19983450" cy="98700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382032" y="25203150"/>
            <a:ext cx="19017495" cy="1771650"/>
          </a:xfrm>
          <a:prstGeom prst="rect">
            <a:avLst/>
          </a:prstGeom>
        </p:spPr>
        <p:txBody>
          <a:bodyPr vert="horz" lIns="91440" tIns="45720" rIns="91440" bIns="45720" rtlCol="0">
            <a:normAutofit fontScale="5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70000"/>
              </a:lnSpc>
            </a:pPr>
            <a:r>
              <a:rPr lang="es-419" sz="3200" dirty="0" smtClean="0"/>
              <a:t>La </a:t>
            </a:r>
            <a:r>
              <a:rPr lang="es-419" sz="3200" dirty="0" smtClean="0"/>
              <a:t>estrategia presentada como componente práctico del modelo para la gestión, en el nivel base, del MAA de la FEU, va a implementarlo de forma que incida en la formación integral de los futuros profesionales de la UPR. Se define a partir de las peculiaridades de la promoción cultural como método de la extensión universitaria, en consonancia con la relación que se establece entre las dimensiones de la gestión (institucional, administrativa, pedagógica y comunitaria) y el ciclo directivo (planificar, organizar, ejecutar, evaluar) donde la etapa de evaluación deviene en un proceso de monitoreo, retroalimentación y seguimiento constantes, convirtiendo las salidas en entradas, en un proceso de mejora continua para las estructuras, instrumentos y mecanismos creados.</a:t>
            </a:r>
            <a:endParaRPr lang="en-US" sz="3200" dirty="0"/>
          </a:p>
        </p:txBody>
      </p:sp>
      <p:sp>
        <p:nvSpPr>
          <p:cNvPr id="44" name="Rectángulo 43"/>
          <p:cNvSpPr/>
          <p:nvPr/>
        </p:nvSpPr>
        <p:spPr>
          <a:xfrm>
            <a:off x="988332" y="25260301"/>
            <a:ext cx="19973925" cy="1885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505476" y="28241197"/>
            <a:ext cx="18665905"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lnSpc>
                <a:spcPct val="120000"/>
              </a:lnSpc>
              <a:spcBef>
                <a:spcPts val="600"/>
              </a:spcBef>
            </a:pPr>
            <a:r>
              <a:rPr lang="es-419" sz="1400" dirty="0" smtClean="0"/>
              <a:t>González, Aportela. O. (2016). Sistema de gestión de la calidad del proceso de Extensión Universitaria en la Universidad de la Habana. [Tesis de Doctorado, Universidad de la Habana].</a:t>
            </a:r>
          </a:p>
          <a:p>
            <a:pPr algn="l">
              <a:lnSpc>
                <a:spcPct val="120000"/>
              </a:lnSpc>
              <a:spcBef>
                <a:spcPts val="600"/>
              </a:spcBef>
            </a:pPr>
            <a:r>
              <a:rPr lang="es-419" sz="1400" dirty="0" smtClean="0"/>
              <a:t>González, Z.; y Aguirre, F. (eds.) (2019). Constitución de la República de Cuba. Editora Política.</a:t>
            </a:r>
          </a:p>
          <a:p>
            <a:pPr algn="l">
              <a:lnSpc>
                <a:spcPct val="120000"/>
              </a:lnSpc>
              <a:spcBef>
                <a:spcPts val="600"/>
              </a:spcBef>
            </a:pPr>
            <a:r>
              <a:rPr lang="es-419" sz="1400" dirty="0" smtClean="0"/>
              <a:t>Ministerio de Educación Superior (2020). La dirección general de pregrado. Recuperado de https://www.mes.gob.cu/direccion-de-pregrado</a:t>
            </a:r>
          </a:p>
          <a:p>
            <a:pPr algn="l">
              <a:lnSpc>
                <a:spcPct val="120000"/>
              </a:lnSpc>
              <a:spcBef>
                <a:spcPts val="600"/>
              </a:spcBef>
            </a:pPr>
            <a:r>
              <a:rPr lang="es-419" sz="1400" dirty="0" smtClean="0"/>
              <a:t>ONU (2018). Agenda 2030 y los Objetivos de Desarrollo Sostenible: Una oportunidad para América Latina y el Caribe. https://www.un.org/sustainabledevelopment/es/2015/09/la-asamblea-general-adoptala-agenda-2030-para-el-desarrollo-sostenible/</a:t>
            </a:r>
          </a:p>
          <a:p>
            <a:pPr algn="l">
              <a:lnSpc>
                <a:spcPct val="120000"/>
              </a:lnSpc>
              <a:spcBef>
                <a:spcPts val="600"/>
              </a:spcBef>
            </a:pPr>
            <a:r>
              <a:rPr lang="es-419" sz="1400" dirty="0" smtClean="0"/>
              <a:t>Partido Comunista de Cuba. (2018). Conceptualización del modelo económico y social cubano de desarrollo socialista. Lineamientos de la política económica y social del partido y la revolución para el período 2021-2026. La Habana. Cuba.</a:t>
            </a:r>
          </a:p>
          <a:p>
            <a:pPr algn="l">
              <a:lnSpc>
                <a:spcPct val="120000"/>
              </a:lnSpc>
              <a:spcBef>
                <a:spcPts val="600"/>
              </a:spcBef>
            </a:pPr>
            <a:r>
              <a:rPr lang="es-419" sz="1400" dirty="0" smtClean="0"/>
              <a:t>Valle Lima, A.D (2012). La investigación pedagógica. Otra mirada. Instituto Central de Ciencias Pedagógicas. MINED. La Habana. [pdf]</a:t>
            </a:r>
          </a:p>
        </p:txBody>
      </p:sp>
      <p:sp>
        <p:nvSpPr>
          <p:cNvPr id="46" name="Rectángulo 45"/>
          <p:cNvSpPr/>
          <p:nvPr/>
        </p:nvSpPr>
        <p:spPr>
          <a:xfrm>
            <a:off x="1028700" y="28164737"/>
            <a:ext cx="19973925" cy="24309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5647251" y="24156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6018726" y="1343683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xmlns="" id="{FCB797DF-A438-244B-B34C-CCF348A4370E}"/>
              </a:ext>
            </a:extLst>
          </p:cNvPr>
          <p:cNvSpPr txBox="1">
            <a:spLocks/>
          </p:cNvSpPr>
          <p:nvPr/>
        </p:nvSpPr>
        <p:spPr>
          <a:xfrm>
            <a:off x="5754409" y="7952545"/>
            <a:ext cx="10093882" cy="7628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21" name="20 CuadroTexto"/>
          <p:cNvSpPr txBox="1"/>
          <p:nvPr/>
        </p:nvSpPr>
        <p:spPr>
          <a:xfrm>
            <a:off x="1142999" y="14516100"/>
            <a:ext cx="19745325" cy="9694962"/>
          </a:xfrm>
          <a:prstGeom prst="rect">
            <a:avLst/>
          </a:prstGeom>
          <a:noFill/>
        </p:spPr>
        <p:txBody>
          <a:bodyPr wrap="square" rtlCol="0">
            <a:spAutoFit/>
          </a:bodyPr>
          <a:lstStyle/>
          <a:p>
            <a:pPr algn="just"/>
            <a:r>
              <a:rPr lang="es-419" sz="2400" b="1" dirty="0" smtClean="0"/>
              <a:t>Etapa 1.</a:t>
            </a:r>
            <a:r>
              <a:rPr lang="es-419" sz="2400" dirty="0" smtClean="0"/>
              <a:t> </a:t>
            </a:r>
            <a:r>
              <a:rPr lang="es-419" sz="2400" b="1" dirty="0" smtClean="0"/>
              <a:t>La sensibilización para la introducción paulatina del modelo</a:t>
            </a:r>
            <a:r>
              <a:rPr lang="es-419" sz="2400" dirty="0" smtClean="0"/>
              <a:t>, tiene como objetivo crear las condiciones técnicas y materiales necesarias para la nueva forma de gestión, en el nivel base, del MAA de la FEU en la UPR.  Se caracteriza por la socialización del modelo entre los implicados, con la determinación de las necesidades de gestión para nivel base del MAA de la FEU en la UPR, encauzado a capacitar las diferentes estructuras implicadas en la gestión y confeccionar los documentos normativos que regulan el proceso. Se desarrollan </a:t>
            </a:r>
            <a:r>
              <a:rPr lang="es-419" sz="2400" b="1" i="1" dirty="0" smtClean="0"/>
              <a:t>tres acciones estratégicas </a:t>
            </a:r>
            <a:r>
              <a:rPr lang="es-419" sz="2400" dirty="0" smtClean="0"/>
              <a:t>con sus indicadores.</a:t>
            </a:r>
          </a:p>
          <a:p>
            <a:pPr algn="just"/>
            <a:r>
              <a:rPr lang="es-419" sz="2400" dirty="0" smtClean="0"/>
              <a:t>•AE-1.1. La identificación de las necesidades para la gestión, en el nivel base , la •</a:t>
            </a:r>
            <a:r>
              <a:rPr lang="es-419" sz="2400" dirty="0" smtClean="0"/>
              <a:t>	</a:t>
            </a:r>
            <a:r>
              <a:rPr lang="es-419" sz="2400" dirty="0" smtClean="0"/>
              <a:t>AE-1.2</a:t>
            </a:r>
            <a:r>
              <a:rPr lang="es-419" sz="2400" dirty="0" smtClean="0"/>
              <a:t>. La capacitación a las estructuras del grupo gestor en el nivel base, para la gestión del </a:t>
            </a:r>
            <a:r>
              <a:rPr lang="es-419" sz="2400" dirty="0" smtClean="0"/>
              <a:t>movimiento en este nivel y •	AE- 1.3</a:t>
            </a:r>
            <a:r>
              <a:rPr lang="es-419" sz="2400" dirty="0" smtClean="0"/>
              <a:t>. La planificación y organización del trabajo con los grupos gestores, de las diferentes facultades </a:t>
            </a:r>
            <a:endParaRPr lang="es-419" sz="2400" dirty="0" smtClean="0"/>
          </a:p>
          <a:p>
            <a:pPr algn="just"/>
            <a:endParaRPr lang="es-419" sz="2400" b="1" dirty="0" smtClean="0"/>
          </a:p>
          <a:p>
            <a:pPr algn="just"/>
            <a:r>
              <a:rPr lang="es-419" sz="2400" b="1" dirty="0" smtClean="0"/>
              <a:t>Etapa </a:t>
            </a:r>
            <a:r>
              <a:rPr lang="es-419" sz="2400" b="1" dirty="0" smtClean="0"/>
              <a:t>II. El perfeccionamiento y consolidación de la </a:t>
            </a:r>
            <a:r>
              <a:rPr lang="es-419" sz="2400" b="1" dirty="0" smtClean="0"/>
              <a:t>gestión </a:t>
            </a:r>
            <a:r>
              <a:rPr lang="es-419" sz="2400" b="1" dirty="0" smtClean="0"/>
              <a:t>en el nivel </a:t>
            </a:r>
            <a:r>
              <a:rPr lang="es-419" sz="2400" b="1" dirty="0" smtClean="0"/>
              <a:t>base</a:t>
            </a:r>
            <a:r>
              <a:rPr lang="es-419" sz="2400" b="1" dirty="0" smtClean="0"/>
              <a:t> </a:t>
            </a:r>
            <a:r>
              <a:rPr lang="es-419" sz="2400" b="1" dirty="0" smtClean="0"/>
              <a:t>(…). </a:t>
            </a:r>
            <a:r>
              <a:rPr lang="es-419" sz="2400" dirty="0" smtClean="0"/>
              <a:t>Su </a:t>
            </a:r>
            <a:r>
              <a:rPr lang="es-419" sz="2400" dirty="0" smtClean="0"/>
              <a:t>objetivo radica en perfeccionar el proceso formativo de los artistas aficionados, para así potenciar su influencia en la formación integral del resto de la comunidad universitaria y consolidar la gestión, en el nivel base, del MAA de la FEU, en la UPR. Se caracteriza por la creatividad en el diseño de acciones para la formación de los artistas aficionados, desde el diálogo que se establece entre la comunidad universitaria y el grupo gestor en el nivel base. Resulta contextualizado, flexible y abierto, mientras trasciende el contexto intrauniversitario y permite la interacción con el contexto extrauniversitario, para lo que </a:t>
            </a:r>
            <a:r>
              <a:rPr lang="es-419" sz="2400" b="1" i="1" dirty="0" smtClean="0"/>
              <a:t>se diseñan tres acciones </a:t>
            </a:r>
            <a:r>
              <a:rPr lang="es-419" sz="2400" dirty="0" smtClean="0"/>
              <a:t>estratégicas con sus indicadores.</a:t>
            </a:r>
          </a:p>
          <a:p>
            <a:pPr algn="just"/>
            <a:r>
              <a:rPr lang="es-419" sz="2400" dirty="0" smtClean="0"/>
              <a:t>•	</a:t>
            </a:r>
            <a:r>
              <a:rPr lang="es-419" sz="2400" dirty="0" smtClean="0"/>
              <a:t>AE-2.1</a:t>
            </a:r>
            <a:r>
              <a:rPr lang="es-419" sz="2400" dirty="0" smtClean="0"/>
              <a:t>. La formación y consolidación del nivel base del </a:t>
            </a:r>
            <a:r>
              <a:rPr lang="es-419" sz="2400" dirty="0" smtClean="0"/>
              <a:t>MAA de </a:t>
            </a:r>
            <a:r>
              <a:rPr lang="es-419" sz="2400" dirty="0" smtClean="0"/>
              <a:t>la </a:t>
            </a:r>
            <a:r>
              <a:rPr lang="es-419" sz="2400" dirty="0" smtClean="0"/>
              <a:t>FEU, •</a:t>
            </a:r>
            <a:r>
              <a:rPr lang="es-419" sz="2400" dirty="0" smtClean="0"/>
              <a:t>	</a:t>
            </a:r>
            <a:r>
              <a:rPr lang="es-419" sz="2400" dirty="0" smtClean="0"/>
              <a:t>AE- 2.2</a:t>
            </a:r>
            <a:r>
              <a:rPr lang="es-419" sz="2400" dirty="0" smtClean="0"/>
              <a:t>. La planificación, organización, ejecución y evaluación de los Festivales del </a:t>
            </a:r>
            <a:r>
              <a:rPr lang="es-419" sz="2400" dirty="0" smtClean="0"/>
              <a:t>MAA de </a:t>
            </a:r>
            <a:r>
              <a:rPr lang="es-419" sz="2400" dirty="0" smtClean="0"/>
              <a:t>la FEU, en la </a:t>
            </a:r>
            <a:r>
              <a:rPr lang="es-419" sz="2400" dirty="0" smtClean="0"/>
              <a:t>UPR y •</a:t>
            </a:r>
            <a:r>
              <a:rPr lang="es-419" sz="2400" dirty="0" smtClean="0"/>
              <a:t>	</a:t>
            </a:r>
            <a:r>
              <a:rPr lang="es-419" sz="2400" dirty="0" smtClean="0"/>
              <a:t>AE- 2.3</a:t>
            </a:r>
            <a:r>
              <a:rPr lang="es-419" sz="2400" dirty="0" smtClean="0"/>
              <a:t>. La planificación, organización y ejecución de actividades para la promoción de la cultura artística y literaria, en la comunidad intra- y extrauniversitaria, encaminadas a elevar la formación integral de los futuros </a:t>
            </a:r>
            <a:r>
              <a:rPr lang="es-419" sz="2400" dirty="0" smtClean="0"/>
              <a:t>profesionales.</a:t>
            </a:r>
          </a:p>
          <a:p>
            <a:pPr algn="just"/>
            <a:r>
              <a:rPr lang="es-419" sz="2400" b="1" i="1" dirty="0" smtClean="0"/>
              <a:t>consta de dos momentos</a:t>
            </a:r>
            <a:r>
              <a:rPr lang="es-419" sz="2400" dirty="0" smtClean="0"/>
              <a:t>: en el primer momento, se elaboraron propuestas de intervención en el trabajo sociocultural universitario donde se diseñaron actividades para la promoción de la cultura artístico-literaria</a:t>
            </a:r>
            <a:r>
              <a:rPr lang="es-419" sz="2400" dirty="0" smtClean="0"/>
              <a:t>.</a:t>
            </a:r>
            <a:r>
              <a:rPr lang="es-ES" sz="2400" dirty="0" smtClean="0"/>
              <a:t> En el segundo momento, se procedió a gestionar y divulgar la promoción del quehacer del MAA de la FEU en la UPR, en los diferentes medios de difusión, de forma tal que posibilitara la interacción y el diálogo abierto y </a:t>
            </a:r>
            <a:r>
              <a:rPr lang="es-ES" sz="2400" dirty="0" smtClean="0"/>
              <a:t>educativo.</a:t>
            </a:r>
          </a:p>
          <a:p>
            <a:pPr algn="just"/>
            <a:endParaRPr lang="es-419" sz="2400" b="1" dirty="0" smtClean="0"/>
          </a:p>
          <a:p>
            <a:pPr algn="just"/>
            <a:r>
              <a:rPr lang="es-419" sz="2400" b="1" dirty="0" smtClean="0"/>
              <a:t>Etapa </a:t>
            </a:r>
            <a:r>
              <a:rPr lang="es-419" sz="2400" b="1" dirty="0" smtClean="0"/>
              <a:t>III. </a:t>
            </a:r>
            <a:r>
              <a:rPr lang="es-419" sz="2400" dirty="0" smtClean="0"/>
              <a:t>La evaluación de la estrategia, su objetivo fue evaluar la eficiencia y eficacia de las acciones estratégicas concebidas, conlleva el monitoreo y retroalimentación de las acciones estratégicas mediante la creación de comisiones de trabajo. Se concibe como un proceso sistémico y sistemático, y se valora su eficiencia desde los resultados de la aplicación de cada etapa, lo cual implica la determinación de indicadores para cada acción estratégica. </a:t>
            </a:r>
          </a:p>
          <a:p>
            <a:pPr algn="just"/>
            <a:r>
              <a:rPr lang="es-419" sz="2400" dirty="0" smtClean="0"/>
              <a:t>•	AE- 3.1. El monitoreo, retroalimentación y mejora continua</a:t>
            </a:r>
          </a:p>
          <a:p>
            <a:pPr algn="just"/>
            <a:r>
              <a:rPr lang="es-419" sz="2400" dirty="0" smtClean="0"/>
              <a:t>•	AE-  3.2. La propuesta para la evaluación final de la estrategia</a:t>
            </a:r>
          </a:p>
          <a:p>
            <a:pPr algn="just"/>
            <a:r>
              <a:rPr lang="es-419" sz="2400" dirty="0" smtClean="0"/>
              <a:t>se valoró el cumplimiento del objetivo de cada etapa, permitiendo incluir, valorar y/o controlar con anterioridad sus formas de evaluación y responsables directos. Permite apreciar el comportamiento de los indicadores identificados en cada una de las acciones estratégicas</a:t>
            </a:r>
            <a:r>
              <a:rPr lang="es-419" sz="2400" dirty="0" smtClean="0"/>
              <a:t>.</a:t>
            </a:r>
            <a:endParaRPr lang="es-419" sz="3200" dirty="0" smtClean="0"/>
          </a:p>
        </p:txBody>
      </p:sp>
    </p:spTree>
    <p:extLst>
      <p:ext uri="{BB962C8B-B14F-4D97-AF65-F5344CB8AC3E}">
        <p14:creationId xmlns:p14="http://schemas.microsoft.com/office/powerpoint/2010/main" xmlns=""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255</TotalTime>
  <Words>731</Words>
  <Application>Microsoft Office PowerPoint</Application>
  <PresentationFormat>Personalizado</PresentationFormat>
  <Paragraphs>26</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XVII Taller Internacional de Extensión Universitaria EXT.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Usuario de Windows</cp:lastModifiedBy>
  <cp:revision>21</cp:revision>
  <dcterms:created xsi:type="dcterms:W3CDTF">2021-12-21T16:45:31Z</dcterms:created>
  <dcterms:modified xsi:type="dcterms:W3CDTF">2024-01-30T18:32:58Z</dcterms:modified>
</cp:coreProperties>
</file>