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59888" cy="327596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4993" autoAdjust="0"/>
    <p:restoredTop sz="94660"/>
  </p:normalViewPr>
  <p:slideViewPr>
    <p:cSldViewPr snapToGrid="0">
      <p:cViewPr>
        <p:scale>
          <a:sx n="70" d="100"/>
          <a:sy n="70" d="100"/>
        </p:scale>
        <p:origin x="3312" y="10675"/>
      </p:cViewPr>
      <p:guideLst>
        <p:guide orient="horz" pos="10318"/>
        <p:guide pos="69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992" y="5361362"/>
            <a:ext cx="18665905" cy="11405211"/>
          </a:xfrm>
        </p:spPr>
        <p:txBody>
          <a:bodyPr anchor="b"/>
          <a:lstStyle>
            <a:lvl1pPr algn="ctr">
              <a:defRPr sz="1441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4986" y="17206402"/>
            <a:ext cx="16469916" cy="7909330"/>
          </a:xfrm>
        </p:spPr>
        <p:txBody>
          <a:bodyPr/>
          <a:lstStyle>
            <a:lvl1pPr marL="0" indent="0" algn="ctr">
              <a:buNone/>
              <a:defRPr sz="5764"/>
            </a:lvl1pPr>
            <a:lvl2pPr marL="1098012" indent="0" algn="ctr">
              <a:buNone/>
              <a:defRPr sz="4803"/>
            </a:lvl2pPr>
            <a:lvl3pPr marL="2196023" indent="0" algn="ctr">
              <a:buNone/>
              <a:defRPr sz="4323"/>
            </a:lvl3pPr>
            <a:lvl4pPr marL="3294035" indent="0" algn="ctr">
              <a:buNone/>
              <a:defRPr sz="3843"/>
            </a:lvl4pPr>
            <a:lvl5pPr marL="4392046" indent="0" algn="ctr">
              <a:buNone/>
              <a:defRPr sz="3843"/>
            </a:lvl5pPr>
            <a:lvl6pPr marL="5490058" indent="0" algn="ctr">
              <a:buNone/>
              <a:defRPr sz="3843"/>
            </a:lvl6pPr>
            <a:lvl7pPr marL="6588069" indent="0" algn="ctr">
              <a:buNone/>
              <a:defRPr sz="3843"/>
            </a:lvl7pPr>
            <a:lvl8pPr marL="7686081" indent="0" algn="ctr">
              <a:buNone/>
              <a:defRPr sz="3843"/>
            </a:lvl8pPr>
            <a:lvl9pPr marL="8784092" indent="0" algn="ctr">
              <a:buNone/>
              <a:defRPr sz="3843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pPr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6845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pPr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43455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15046" y="1744148"/>
            <a:ext cx="4735101" cy="2776228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9743" y="1744148"/>
            <a:ext cx="13930804" cy="277622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pPr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2860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pPr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54276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8306" y="8167172"/>
            <a:ext cx="18940403" cy="13627102"/>
          </a:xfrm>
        </p:spPr>
        <p:txBody>
          <a:bodyPr anchor="b"/>
          <a:lstStyle>
            <a:lvl1pPr>
              <a:defRPr sz="1441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8306" y="21923192"/>
            <a:ext cx="18940403" cy="7166171"/>
          </a:xfrm>
        </p:spPr>
        <p:txBody>
          <a:bodyPr/>
          <a:lstStyle>
            <a:lvl1pPr marL="0" indent="0">
              <a:buNone/>
              <a:defRPr sz="5764">
                <a:solidFill>
                  <a:schemeClr val="tx1"/>
                </a:solidFill>
              </a:defRPr>
            </a:lvl1pPr>
            <a:lvl2pPr marL="1098012" indent="0">
              <a:buNone/>
              <a:defRPr sz="4803">
                <a:solidFill>
                  <a:schemeClr val="tx1">
                    <a:tint val="75000"/>
                  </a:schemeClr>
                </a:solidFill>
              </a:defRPr>
            </a:lvl2pPr>
            <a:lvl3pPr marL="2196023" indent="0">
              <a:buNone/>
              <a:defRPr sz="4323">
                <a:solidFill>
                  <a:schemeClr val="tx1">
                    <a:tint val="75000"/>
                  </a:schemeClr>
                </a:solidFill>
              </a:defRPr>
            </a:lvl3pPr>
            <a:lvl4pPr marL="3294035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4pPr>
            <a:lvl5pPr marL="4392046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5pPr>
            <a:lvl6pPr marL="5490058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6pPr>
            <a:lvl7pPr marL="6588069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7pPr>
            <a:lvl8pPr marL="7686081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8pPr>
            <a:lvl9pPr marL="8784092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pPr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91328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9743" y="8720740"/>
            <a:ext cx="9332952" cy="2078569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17194" y="8720740"/>
            <a:ext cx="9332952" cy="2078569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pPr/>
              <a:t>1/31/2024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50732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1744155"/>
            <a:ext cx="18940403" cy="633201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605" y="8030666"/>
            <a:ext cx="9290060" cy="3935706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2605" y="11966372"/>
            <a:ext cx="9290060" cy="1760073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17194" y="8030666"/>
            <a:ext cx="9335813" cy="3935706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17194" y="11966372"/>
            <a:ext cx="9335813" cy="1760073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pPr/>
              <a:t>1/31/2024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50338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pPr/>
              <a:t>1/31/2024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0510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pPr/>
              <a:t>1/31/2024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7303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5813" y="4716790"/>
            <a:ext cx="11117193" cy="23280585"/>
          </a:xfrm>
        </p:spPr>
        <p:txBody>
          <a:bodyPr/>
          <a:lstStyle>
            <a:lvl1pPr>
              <a:defRPr sz="7685"/>
            </a:lvl1pPr>
            <a:lvl2pPr>
              <a:defRPr sz="6724"/>
            </a:lvl2pPr>
            <a:lvl3pPr>
              <a:defRPr sz="5764"/>
            </a:lvl3pPr>
            <a:lvl4pPr>
              <a:defRPr sz="4803"/>
            </a:lvl4pPr>
            <a:lvl5pPr>
              <a:defRPr sz="4803"/>
            </a:lvl5pPr>
            <a:lvl6pPr>
              <a:defRPr sz="4803"/>
            </a:lvl6pPr>
            <a:lvl7pPr>
              <a:defRPr sz="4803"/>
            </a:lvl7pPr>
            <a:lvl8pPr>
              <a:defRPr sz="4803"/>
            </a:lvl8pPr>
            <a:lvl9pPr>
              <a:defRPr sz="4803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pPr/>
              <a:t>1/31/2024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46835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35813" y="4716790"/>
            <a:ext cx="11117193" cy="23280585"/>
          </a:xfrm>
        </p:spPr>
        <p:txBody>
          <a:bodyPr anchor="t"/>
          <a:lstStyle>
            <a:lvl1pPr marL="0" indent="0">
              <a:buNone/>
              <a:defRPr sz="7685"/>
            </a:lvl1pPr>
            <a:lvl2pPr marL="1098012" indent="0">
              <a:buNone/>
              <a:defRPr sz="6724"/>
            </a:lvl2pPr>
            <a:lvl3pPr marL="2196023" indent="0">
              <a:buNone/>
              <a:defRPr sz="5764"/>
            </a:lvl3pPr>
            <a:lvl4pPr marL="3294035" indent="0">
              <a:buNone/>
              <a:defRPr sz="4803"/>
            </a:lvl4pPr>
            <a:lvl5pPr marL="4392046" indent="0">
              <a:buNone/>
              <a:defRPr sz="4803"/>
            </a:lvl5pPr>
            <a:lvl6pPr marL="5490058" indent="0">
              <a:buNone/>
              <a:defRPr sz="4803"/>
            </a:lvl6pPr>
            <a:lvl7pPr marL="6588069" indent="0">
              <a:buNone/>
              <a:defRPr sz="4803"/>
            </a:lvl7pPr>
            <a:lvl8pPr marL="7686081" indent="0">
              <a:buNone/>
              <a:defRPr sz="4803"/>
            </a:lvl8pPr>
            <a:lvl9pPr marL="8784092" indent="0">
              <a:buNone/>
              <a:defRPr sz="4803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pPr/>
              <a:t>1/31/2024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7030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9743" y="1744155"/>
            <a:ext cx="18940403" cy="6332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9743" y="8720740"/>
            <a:ext cx="18940403" cy="20785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9742" y="30363349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64BA3-83C8-46BC-B43A-3209F898C737}" type="datetimeFigureOut">
              <a:rPr lang="en-US" smtClean="0"/>
              <a:pPr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213" y="30363349"/>
            <a:ext cx="7411462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09171" y="30363349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  <p:grpSp>
        <p:nvGrpSpPr>
          <p:cNvPr id="8" name="Group 9776"/>
          <p:cNvGrpSpPr/>
          <p:nvPr userDrawn="1"/>
        </p:nvGrpSpPr>
        <p:grpSpPr>
          <a:xfrm>
            <a:off x="391887" y="346160"/>
            <a:ext cx="21248914" cy="4269383"/>
            <a:chOff x="0" y="0"/>
            <a:chExt cx="7564120" cy="1506855"/>
          </a:xfrm>
        </p:grpSpPr>
        <p:sp>
          <p:nvSpPr>
            <p:cNvPr id="9" name="Rectangle 9778"/>
            <p:cNvSpPr/>
            <p:nvPr userDrawn="1"/>
          </p:nvSpPr>
          <p:spPr>
            <a:xfrm>
              <a:off x="354330" y="483107"/>
              <a:ext cx="42144" cy="18993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63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s-ES" sz="11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es-ES" sz="11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pic>
          <p:nvPicPr>
            <p:cNvPr id="10" name="Picture 9777"/>
            <p:cNvPicPr/>
            <p:nvPr userDrawn="1"/>
          </p:nvPicPr>
          <p:blipFill>
            <a:blip r:embed="rId13"/>
            <a:stretch>
              <a:fillRect/>
            </a:stretch>
          </p:blipFill>
          <p:spPr>
            <a:xfrm>
              <a:off x="0" y="0"/>
              <a:ext cx="7564120" cy="1506855"/>
            </a:xfrm>
            <a:prstGeom prst="rect">
              <a:avLst/>
            </a:prstGeom>
          </p:spPr>
        </p:pic>
      </p:grpSp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 flipV="1">
            <a:off x="0" y="31133143"/>
            <a:ext cx="21959887" cy="87908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191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6023" rtl="0" eaLnBrk="1" latinLnBrk="0" hangingPunct="1">
        <a:lnSpc>
          <a:spcPct val="90000"/>
        </a:lnSpc>
        <a:spcBef>
          <a:spcPct val="0"/>
        </a:spcBef>
        <a:buNone/>
        <a:defRPr sz="105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9006" indent="-549006" algn="l" defTabSz="2196023" rtl="0" eaLnBrk="1" latinLnBrk="0" hangingPunct="1">
        <a:lnSpc>
          <a:spcPct val="90000"/>
        </a:lnSpc>
        <a:spcBef>
          <a:spcPts val="2402"/>
        </a:spcBef>
        <a:buFont typeface="Arial" panose="020B0604020202020204" pitchFamily="34" charset="0"/>
        <a:buChar char="•"/>
        <a:defRPr sz="6724" kern="1200">
          <a:solidFill>
            <a:schemeClr val="tx1"/>
          </a:solidFill>
          <a:latin typeface="+mn-lt"/>
          <a:ea typeface="+mn-ea"/>
          <a:cs typeface="+mn-cs"/>
        </a:defRPr>
      </a:lvl1pPr>
      <a:lvl2pPr marL="1647017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5764" kern="1200">
          <a:solidFill>
            <a:schemeClr val="tx1"/>
          </a:solidFill>
          <a:latin typeface="+mn-lt"/>
          <a:ea typeface="+mn-ea"/>
          <a:cs typeface="+mn-cs"/>
        </a:defRPr>
      </a:lvl2pPr>
      <a:lvl3pPr marL="2745029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803" kern="1200">
          <a:solidFill>
            <a:schemeClr val="tx1"/>
          </a:solidFill>
          <a:latin typeface="+mn-lt"/>
          <a:ea typeface="+mn-ea"/>
          <a:cs typeface="+mn-cs"/>
        </a:defRPr>
      </a:lvl3pPr>
      <a:lvl4pPr marL="3843040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941052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6039063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7137075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8235086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9333098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1pPr>
      <a:lvl2pPr marL="109801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2pPr>
      <a:lvl3pPr marL="2196023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3pPr>
      <a:lvl4pPr marL="3294035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392046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5490058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6588069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7686081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878409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90800" y="4486495"/>
            <a:ext cx="17722096" cy="1114206"/>
          </a:xfrm>
        </p:spPr>
        <p:txBody>
          <a:bodyPr>
            <a:noAutofit/>
          </a:bodyPr>
          <a:lstStyle/>
          <a:p>
            <a:r>
              <a:rPr lang="es-ES" sz="5400" dirty="0" smtClean="0"/>
              <a:t>XVII Taller Internacional de “Extensión Universitaria”. (EXT)</a:t>
            </a:r>
            <a:endParaRPr lang="en-US" sz="5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64772" y="9514083"/>
            <a:ext cx="19148124" cy="936191"/>
          </a:xfrm>
        </p:spPr>
        <p:txBody>
          <a:bodyPr>
            <a:noAutofit/>
          </a:bodyPr>
          <a:lstStyle/>
          <a:p>
            <a:pPr algn="just"/>
            <a:r>
              <a:rPr lang="es-ES" sz="1800" dirty="0" smtClean="0"/>
              <a:t>Mediante el método de experiencia pedagógica vivencial, se corrobora </a:t>
            </a:r>
            <a:r>
              <a:rPr lang="es-ES" sz="1800" dirty="0" smtClean="0"/>
              <a:t>la factibilidad </a:t>
            </a:r>
            <a:r>
              <a:rPr lang="es-ES" sz="1800" dirty="0" smtClean="0"/>
              <a:t>de los procedimientos para la gestión pedagógica del proceso </a:t>
            </a:r>
            <a:r>
              <a:rPr lang="es-ES" sz="1800" dirty="0" smtClean="0"/>
              <a:t>de extensión </a:t>
            </a:r>
            <a:r>
              <a:rPr lang="es-ES" sz="1800" dirty="0" smtClean="0"/>
              <a:t>universitaria desde el colectivo de año académico, al articular </a:t>
            </a:r>
            <a:r>
              <a:rPr lang="es-ES" sz="1800" dirty="0" smtClean="0"/>
              <a:t>las relaciones </a:t>
            </a:r>
            <a:r>
              <a:rPr lang="es-ES" sz="1800" dirty="0" smtClean="0"/>
              <a:t>entre la labor educativa del profesor de la residencia estudiantil, </a:t>
            </a:r>
            <a:r>
              <a:rPr lang="es-ES" sz="1800" dirty="0" smtClean="0"/>
              <a:t>el instructor </a:t>
            </a:r>
            <a:r>
              <a:rPr lang="es-ES" sz="1800" dirty="0" smtClean="0"/>
              <a:t>de arte, las potencialidades de los contextos de formación</a:t>
            </a:r>
            <a:r>
              <a:rPr lang="es-ES" sz="1800" dirty="0" smtClean="0"/>
              <a:t>, particularidades </a:t>
            </a:r>
            <a:r>
              <a:rPr lang="es-ES" sz="1800" dirty="0" smtClean="0"/>
              <a:t>de los problemas profesionales de cada carrera, con los </a:t>
            </a:r>
            <a:r>
              <a:rPr lang="es-ES" sz="1800" dirty="0" smtClean="0"/>
              <a:t>procesos académico</a:t>
            </a:r>
            <a:r>
              <a:rPr lang="es-ES" sz="1800" dirty="0" smtClean="0"/>
              <a:t>, investigativo y laboral. Se avalan las trasformaciones del proceso </a:t>
            </a:r>
            <a:r>
              <a:rPr lang="es-ES" sz="1800" dirty="0" smtClean="0"/>
              <a:t>de extensión </a:t>
            </a:r>
            <a:r>
              <a:rPr lang="es-ES" sz="1800" dirty="0" smtClean="0"/>
              <a:t>universitaria y su gestión, que contribuyen a desarrollar una </a:t>
            </a:r>
            <a:r>
              <a:rPr lang="es-ES" sz="1800" dirty="0" smtClean="0"/>
              <a:t>cultura académica</a:t>
            </a:r>
            <a:r>
              <a:rPr lang="es-ES" sz="1800" dirty="0" smtClean="0"/>
              <a:t>, científica y laboral profesional extensionista, que fortalece la </a:t>
            </a:r>
            <a:r>
              <a:rPr lang="es-ES" sz="1800" dirty="0" smtClean="0"/>
              <a:t>formación integral </a:t>
            </a:r>
            <a:r>
              <a:rPr lang="es-ES" sz="1800" dirty="0" smtClean="0"/>
              <a:t>del estudiante.</a:t>
            </a:r>
            <a:endParaRPr lang="en-US" sz="1800" dirty="0"/>
          </a:p>
        </p:txBody>
      </p:sp>
      <p:sp>
        <p:nvSpPr>
          <p:cNvPr id="28" name="Título 1"/>
          <p:cNvSpPr txBox="1">
            <a:spLocks/>
          </p:cNvSpPr>
          <p:nvPr/>
        </p:nvSpPr>
        <p:spPr>
          <a:xfrm>
            <a:off x="2590800" y="5896195"/>
            <a:ext cx="17722096" cy="111420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21960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41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dirty="0" smtClean="0"/>
              <a:t>PROCEDIMIENTOS PARA LA GESTIÓN PEDAGÓGICA DE LA EXTENSIÓN UNIVERSITARIA EN LA UNIVERSIDAD DE LAS TUNAS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29" name="Text Placeholder 37">
            <a:extLst>
              <a:ext uri="{FF2B5EF4-FFF2-40B4-BE49-F238E27FC236}">
                <a16:creationId xmlns="" xmlns:a16="http://schemas.microsoft.com/office/drawing/2014/main" id="{0F56D88A-4B12-0F47-8D8A-2F1828CAE02A}"/>
              </a:ext>
            </a:extLst>
          </p:cNvPr>
          <p:cNvSpPr txBox="1">
            <a:spLocks/>
          </p:cNvSpPr>
          <p:nvPr/>
        </p:nvSpPr>
        <p:spPr>
          <a:xfrm>
            <a:off x="3175827" y="7458618"/>
            <a:ext cx="15608232" cy="1190082"/>
          </a:xfrm>
          <a:prstGeom prst="rect">
            <a:avLst/>
          </a:prstGeom>
        </p:spPr>
        <p:txBody>
          <a:bodyPr/>
          <a:lstStyle>
            <a:lvl1pPr marL="549006" indent="-549006" algn="l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Char char="•"/>
              <a:defRPr sz="67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47017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5029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843040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941052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039063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37075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235086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333098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3200" dirty="0" smtClean="0">
                <a:latin typeface="+mj-lt"/>
                <a:ea typeface="+mj-ea"/>
                <a:cs typeface="+mj-cs"/>
              </a:rPr>
              <a:t>Dr. C. Dagneris Batista de los Ríos. Universidad de Las Tunas, Cuba.</a:t>
            </a:r>
            <a:br>
              <a:rPr lang="es-ES" sz="3200" dirty="0" smtClean="0">
                <a:latin typeface="+mj-lt"/>
                <a:ea typeface="+mj-ea"/>
                <a:cs typeface="+mj-cs"/>
              </a:rPr>
            </a:br>
            <a:r>
              <a:rPr lang="es-ES" sz="3200" dirty="0" smtClean="0">
                <a:latin typeface="+mj-lt"/>
                <a:ea typeface="+mj-ea"/>
                <a:cs typeface="+mj-cs"/>
              </a:rPr>
              <a:t>Dr. C. Yoenia Virgen Barbán Sarduy. Universidad de Las Tunas, Cuba.</a:t>
            </a:r>
            <a:endParaRPr lang="en-US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2590800" y="14287500"/>
            <a:ext cx="16649700" cy="2628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8" name="Text Placeholder 28">
            <a:extLst>
              <a:ext uri="{FF2B5EF4-FFF2-40B4-BE49-F238E27FC236}">
                <a16:creationId xmlns=""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2" y="21499908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rgbClr val="002060"/>
                </a:solidFill>
              </a:rPr>
              <a:t>4. </a:t>
            </a:r>
            <a:r>
              <a:rPr lang="en-US" b="1" dirty="0">
                <a:solidFill>
                  <a:srgbClr val="002060"/>
                </a:solidFill>
              </a:rPr>
              <a:t>REFERENCIAS </a:t>
            </a:r>
            <a:r>
              <a:rPr lang="en-US" b="1" dirty="0" smtClean="0">
                <a:solidFill>
                  <a:srgbClr val="002060"/>
                </a:solidFill>
              </a:rPr>
              <a:t>BIBLIOGRÁFICAS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9" name="Text Placeholder 28">
            <a:extLst>
              <a:ext uri="{FF2B5EF4-FFF2-40B4-BE49-F238E27FC236}">
                <a16:creationId xmlns=""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10219013" y="26027834"/>
            <a:ext cx="10093882" cy="566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b="1" dirty="0" smtClean="0">
                <a:solidFill>
                  <a:srgbClr val="002060"/>
                </a:solidFill>
              </a:rPr>
              <a:t>AGRADECIMIENTOS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0" name="Rectángulo 39"/>
          <p:cNvSpPr/>
          <p:nvPr/>
        </p:nvSpPr>
        <p:spPr>
          <a:xfrm>
            <a:off x="1181100" y="10663141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ángulo 41"/>
          <p:cNvSpPr/>
          <p:nvPr/>
        </p:nvSpPr>
        <p:spPr>
          <a:xfrm>
            <a:off x="1181100" y="14180588"/>
            <a:ext cx="19131795" cy="8525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Subtítulo 2"/>
          <p:cNvSpPr txBox="1">
            <a:spLocks/>
          </p:cNvSpPr>
          <p:nvPr/>
        </p:nvSpPr>
        <p:spPr>
          <a:xfrm>
            <a:off x="1646990" y="16360760"/>
            <a:ext cx="18665905" cy="10563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800" dirty="0" smtClean="0"/>
              <a:t>En el estudiante se fortalece una cultura académica extensionista, cultura </a:t>
            </a:r>
            <a:r>
              <a:rPr lang="es-ES" sz="1800" dirty="0" smtClean="0"/>
              <a:t>científica  extensionista </a:t>
            </a:r>
            <a:r>
              <a:rPr lang="es-ES" sz="1800" dirty="0" smtClean="0"/>
              <a:t>y una cultura laboral profesional extensionista concretado en </a:t>
            </a:r>
            <a:r>
              <a:rPr lang="es-ES" sz="1800" dirty="0" smtClean="0"/>
              <a:t>la formación </a:t>
            </a:r>
            <a:r>
              <a:rPr lang="es-ES" sz="1800" dirty="0" smtClean="0"/>
              <a:t>integral del estudiante a través del modo de actuación y su capacidad </a:t>
            </a:r>
            <a:r>
              <a:rPr lang="es-ES" sz="1800" dirty="0" smtClean="0"/>
              <a:t>de responder </a:t>
            </a:r>
            <a:r>
              <a:rPr lang="es-ES" sz="1800" dirty="0" smtClean="0"/>
              <a:t>a las exigencias sociales. El impacto de las actividades </a:t>
            </a:r>
            <a:r>
              <a:rPr lang="es-ES" sz="1800" dirty="0" smtClean="0"/>
              <a:t>extensionistas integradoras </a:t>
            </a:r>
            <a:r>
              <a:rPr lang="es-ES" sz="1800" dirty="0" smtClean="0"/>
              <a:t>se refleja en la transformación de los sujetos, los contextos, </a:t>
            </a:r>
            <a:r>
              <a:rPr lang="es-ES" sz="1800" dirty="0" smtClean="0"/>
              <a:t>el fortalecimiento </a:t>
            </a:r>
            <a:r>
              <a:rPr lang="es-ES" sz="1800" dirty="0" smtClean="0"/>
              <a:t>de la relación universidad-sociedad, aspectos que favorecen </a:t>
            </a:r>
            <a:r>
              <a:rPr lang="es-ES" sz="1800" dirty="0" smtClean="0"/>
              <a:t>alcanzar resultados </a:t>
            </a:r>
            <a:r>
              <a:rPr lang="es-ES" sz="1800" dirty="0" smtClean="0"/>
              <a:t>superiores en la gestión pedagógica de la extensión universitaria en </a:t>
            </a:r>
            <a:r>
              <a:rPr lang="es-ES" sz="1800" dirty="0" smtClean="0"/>
              <a:t>el cumplimiento </a:t>
            </a:r>
            <a:r>
              <a:rPr lang="es-ES" sz="1800" dirty="0" smtClean="0"/>
              <a:t>de los objetivos formativos</a:t>
            </a:r>
            <a:r>
              <a:rPr lang="es-ES" sz="1800" dirty="0" smtClean="0"/>
              <a:t>. La </a:t>
            </a:r>
            <a:r>
              <a:rPr lang="es-ES" sz="1800" dirty="0" smtClean="0"/>
              <a:t>gestión pedagógica de extensión universitaria desde el colectivo de </a:t>
            </a:r>
            <a:r>
              <a:rPr lang="es-ES" sz="1800" dirty="0" smtClean="0"/>
              <a:t>año académico </a:t>
            </a:r>
            <a:r>
              <a:rPr lang="es-ES" sz="1800" dirty="0" smtClean="0"/>
              <a:t>es perfeccionada con mayor calidad en las actividades propuestas</a:t>
            </a:r>
            <a:r>
              <a:rPr lang="es-ES" sz="1800" dirty="0" smtClean="0"/>
              <a:t>, mejor </a:t>
            </a:r>
            <a:r>
              <a:rPr lang="es-ES" sz="1800" dirty="0" smtClean="0"/>
              <a:t>articulación de los agentes incorporados que le otorgan una nueva </a:t>
            </a:r>
            <a:r>
              <a:rPr lang="es-ES" sz="1800" dirty="0" smtClean="0"/>
              <a:t>dinámica desde </a:t>
            </a:r>
            <a:r>
              <a:rPr lang="es-ES" sz="1800" dirty="0" smtClean="0"/>
              <a:t>las funciones, el aprovechamiento de las potencialidades de los contextos</a:t>
            </a:r>
            <a:r>
              <a:rPr lang="es-ES" sz="1800" dirty="0" smtClean="0"/>
              <a:t>, mediante </a:t>
            </a:r>
            <a:r>
              <a:rPr lang="es-ES" sz="1800" dirty="0" smtClean="0"/>
              <a:t>actividades extensionistas integradoras para atender de </a:t>
            </a:r>
            <a:r>
              <a:rPr lang="es-ES" sz="1800" dirty="0" smtClean="0"/>
              <a:t>manera articulada </a:t>
            </a:r>
            <a:r>
              <a:rPr lang="es-ES" sz="1800" dirty="0" smtClean="0"/>
              <a:t>los procesos académico, laboral e </a:t>
            </a:r>
            <a:r>
              <a:rPr lang="es-ES" sz="1800" dirty="0" smtClean="0"/>
              <a:t>investigativo para contribuir a la formación integral del estudiante.</a:t>
            </a:r>
            <a:r>
              <a:rPr lang="es-ES" sz="1800" dirty="0" smtClean="0"/>
              <a:t/>
            </a:r>
            <a:br>
              <a:rPr lang="es-ES" sz="1800" dirty="0" smtClean="0"/>
            </a:br>
            <a:endParaRPr lang="en-US" sz="1800" dirty="0"/>
          </a:p>
        </p:txBody>
      </p:sp>
      <p:sp>
        <p:nvSpPr>
          <p:cNvPr id="44" name="Rectángulo 43"/>
          <p:cNvSpPr/>
          <p:nvPr/>
        </p:nvSpPr>
        <p:spPr>
          <a:xfrm>
            <a:off x="832757" y="16215415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Subtítulo 2"/>
          <p:cNvSpPr txBox="1">
            <a:spLocks/>
          </p:cNvSpPr>
          <p:nvPr/>
        </p:nvSpPr>
        <p:spPr>
          <a:xfrm>
            <a:off x="1646990" y="22697193"/>
            <a:ext cx="18665905" cy="8544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2000" dirty="0" smtClean="0"/>
              <a:t>Batista, D. (2019). Experiencia pedagógica vivencial de la gestión de la </a:t>
            </a:r>
            <a:r>
              <a:rPr lang="es-ES" sz="2000" dirty="0" smtClean="0"/>
              <a:t>extensión universitaria </a:t>
            </a:r>
            <a:r>
              <a:rPr lang="es-ES" sz="2000" dirty="0" smtClean="0"/>
              <a:t>desde el colectivo de año. Revista Opuntia Brava. Vol. 11. No. 3</a:t>
            </a:r>
            <a:r>
              <a:rPr lang="es-ES" sz="2000" dirty="0" smtClean="0"/>
              <a:t>. Las </a:t>
            </a:r>
            <a:r>
              <a:rPr lang="es-ES" sz="2000" dirty="0" smtClean="0"/>
              <a:t>Tunas. Cuba.</a:t>
            </a:r>
            <a:br>
              <a:rPr lang="es-ES" sz="2000" dirty="0" smtClean="0"/>
            </a:br>
            <a:r>
              <a:rPr lang="es-ES" sz="2000" dirty="0" smtClean="0"/>
              <a:t>Batista, D. (2019). Gestión pedagógica de actividades extradocentes en la </a:t>
            </a:r>
            <a:r>
              <a:rPr lang="es-ES" sz="2000" dirty="0" smtClean="0"/>
              <a:t>educación de </a:t>
            </a:r>
            <a:r>
              <a:rPr lang="es-ES" sz="2000" dirty="0" smtClean="0"/>
              <a:t>jóvenes y adultos para la formación integral del estudiante. Libro Ciencia </a:t>
            </a:r>
            <a:r>
              <a:rPr lang="es-ES" sz="2000" dirty="0" smtClean="0"/>
              <a:t>e innovación </a:t>
            </a:r>
            <a:r>
              <a:rPr lang="es-ES" sz="2000" dirty="0" smtClean="0"/>
              <a:t>tecnológica. Vol. III capítulo: Extensión Universitaria. </a:t>
            </a:r>
            <a:r>
              <a:rPr lang="es-ES" sz="2000" dirty="0" smtClean="0"/>
              <a:t>Editorial Académica </a:t>
            </a:r>
            <a:r>
              <a:rPr lang="es-ES" sz="2000" dirty="0" smtClean="0"/>
              <a:t>Universitaria-Coedición Opuntia Brava. Las Tunas. Cuba</a:t>
            </a:r>
            <a:endParaRPr lang="en-US" sz="2000" dirty="0"/>
          </a:p>
        </p:txBody>
      </p:sp>
      <p:sp>
        <p:nvSpPr>
          <p:cNvPr id="46" name="Rectángulo 45"/>
          <p:cNvSpPr/>
          <p:nvPr/>
        </p:nvSpPr>
        <p:spPr>
          <a:xfrm>
            <a:off x="1181100" y="22410277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 Placeholder 28">
            <a:extLst>
              <a:ext uri="{FF2B5EF4-FFF2-40B4-BE49-F238E27FC236}">
                <a16:creationId xmlns=""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1" y="15425961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3. CONCLUSIONES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=""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1" y="10805150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2. DESARROLLO</a:t>
            </a:r>
          </a:p>
        </p:txBody>
      </p:sp>
      <p:sp>
        <p:nvSpPr>
          <p:cNvPr id="52" name="Text Placeholder 28">
            <a:extLst>
              <a:ext uri="{FF2B5EF4-FFF2-40B4-BE49-F238E27FC236}">
                <a16:creationId xmlns=""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868709" y="8903662"/>
            <a:ext cx="10093882" cy="7737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1. INTRODUCCION (OBJETIVOS)</a:t>
            </a:r>
          </a:p>
        </p:txBody>
      </p:sp>
      <p:sp>
        <p:nvSpPr>
          <p:cNvPr id="54" name="Subtítulo 2"/>
          <p:cNvSpPr txBox="1">
            <a:spLocks/>
          </p:cNvSpPr>
          <p:nvPr/>
        </p:nvSpPr>
        <p:spPr>
          <a:xfrm>
            <a:off x="1181100" y="26675947"/>
            <a:ext cx="19131795" cy="854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000" dirty="0" smtClean="0"/>
              <a:t>A los </a:t>
            </a:r>
            <a:r>
              <a:rPr lang="en-US" sz="2000" dirty="0" err="1" smtClean="0"/>
              <a:t>compañeros</a:t>
            </a:r>
            <a:r>
              <a:rPr lang="en-US" sz="2000" dirty="0" smtClean="0"/>
              <a:t> de la </a:t>
            </a:r>
            <a:r>
              <a:rPr lang="en-US" sz="2000" dirty="0" err="1" smtClean="0"/>
              <a:t>Dirección</a:t>
            </a:r>
            <a:r>
              <a:rPr lang="en-US" sz="2000" dirty="0" smtClean="0"/>
              <a:t> de </a:t>
            </a:r>
            <a:r>
              <a:rPr lang="en-US" sz="2000" dirty="0" err="1" smtClean="0"/>
              <a:t>Extensión</a:t>
            </a:r>
            <a:r>
              <a:rPr lang="en-US" sz="2000" dirty="0" smtClean="0"/>
              <a:t> Universitaria de la Universidad de Las Tunas</a:t>
            </a:r>
            <a:endParaRPr lang="en-US" sz="2000" dirty="0"/>
          </a:p>
        </p:txBody>
      </p:sp>
      <p:sp>
        <p:nvSpPr>
          <p:cNvPr id="21" name="20 Rectángulo"/>
          <p:cNvSpPr/>
          <p:nvPr/>
        </p:nvSpPr>
        <p:spPr>
          <a:xfrm>
            <a:off x="1175656" y="11517016"/>
            <a:ext cx="19147973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La experiencia pedagógica vivencial se realiza en el colectivo de perfil </a:t>
            </a:r>
            <a:r>
              <a:rPr lang="es-ES" dirty="0" smtClean="0"/>
              <a:t>pedagógico de </a:t>
            </a:r>
            <a:r>
              <a:rPr lang="es-ES" dirty="0" smtClean="0"/>
              <a:t>tercer año de la carrera Educación Laboral </a:t>
            </a:r>
            <a:r>
              <a:rPr lang="es-ES" dirty="0" smtClean="0"/>
              <a:t>Informática</a:t>
            </a:r>
            <a:r>
              <a:rPr lang="es-ES" dirty="0" smtClean="0"/>
              <a:t>, integrado por </a:t>
            </a:r>
            <a:r>
              <a:rPr lang="es-ES" dirty="0" smtClean="0"/>
              <a:t>12 profesores</a:t>
            </a:r>
            <a:r>
              <a:rPr lang="es-ES" dirty="0" smtClean="0"/>
              <a:t>, el profesor educativo de la residencia estudiantil de la facultad, </a:t>
            </a:r>
            <a:r>
              <a:rPr lang="es-ES" dirty="0" smtClean="0"/>
              <a:t>el instructor </a:t>
            </a:r>
            <a:r>
              <a:rPr lang="es-ES" dirty="0" smtClean="0"/>
              <a:t>de arte, los tutores de los </a:t>
            </a:r>
            <a:r>
              <a:rPr lang="es-ES" dirty="0" smtClean="0"/>
              <a:t>estudiantes y </a:t>
            </a:r>
            <a:r>
              <a:rPr lang="es-ES" dirty="0" smtClean="0"/>
              <a:t>el jefe de brigada de </a:t>
            </a:r>
            <a:r>
              <a:rPr lang="es-ES" dirty="0" smtClean="0"/>
              <a:t>la Federación </a:t>
            </a:r>
            <a:r>
              <a:rPr lang="es-ES" dirty="0" smtClean="0"/>
              <a:t>Estudiantil </a:t>
            </a:r>
            <a:r>
              <a:rPr lang="es-ES" dirty="0" smtClean="0"/>
              <a:t>Universitaria. </a:t>
            </a:r>
            <a:r>
              <a:rPr lang="es-ES" dirty="0" smtClean="0"/>
              <a:t>Se expuso como reflejar las actividades en la estrategia educativa para lograr </a:t>
            </a:r>
            <a:r>
              <a:rPr lang="es-ES" dirty="0" smtClean="0"/>
              <a:t>que la </a:t>
            </a:r>
            <a:r>
              <a:rPr lang="es-ES" dirty="0" smtClean="0"/>
              <a:t>gestión pedagógica sea más eficiente y eficaz en la formación integral </a:t>
            </a:r>
            <a:r>
              <a:rPr lang="es-ES" dirty="0" smtClean="0"/>
              <a:t>del estudiante</a:t>
            </a:r>
            <a:r>
              <a:rPr lang="es-ES" dirty="0" smtClean="0"/>
              <a:t>. El monitoreo de la gestión pedagógica de la extensión universitaria </a:t>
            </a:r>
            <a:r>
              <a:rPr lang="es-ES" dirty="0" smtClean="0"/>
              <a:t>se concentró </a:t>
            </a:r>
            <a:r>
              <a:rPr lang="es-ES" dirty="0" smtClean="0"/>
              <a:t>en la introducción de los procedimientos, seguimiento, control </a:t>
            </a:r>
            <a:r>
              <a:rPr lang="es-ES" dirty="0" smtClean="0"/>
              <a:t>y evaluación </a:t>
            </a:r>
            <a:r>
              <a:rPr lang="es-ES" dirty="0" smtClean="0"/>
              <a:t>del proceso, a partir de la aplicación de los instrumentos </a:t>
            </a:r>
            <a:r>
              <a:rPr lang="es-ES" dirty="0" smtClean="0"/>
              <a:t>para determinar </a:t>
            </a:r>
            <a:r>
              <a:rPr lang="es-ES" dirty="0" smtClean="0"/>
              <a:t>de qué forma el colectivo de año académico planifica, organiza</a:t>
            </a:r>
            <a:r>
              <a:rPr lang="es-ES" dirty="0" smtClean="0"/>
              <a:t>, ejecuta</a:t>
            </a:r>
            <a:r>
              <a:rPr lang="es-ES" dirty="0" smtClean="0"/>
              <a:t>, controla y evalúa las acciones extensionistas articuladas con los </a:t>
            </a:r>
            <a:r>
              <a:rPr lang="es-ES" dirty="0" smtClean="0"/>
              <a:t>procesos académico</a:t>
            </a:r>
            <a:r>
              <a:rPr lang="es-ES" dirty="0" smtClean="0"/>
              <a:t>, </a:t>
            </a:r>
            <a:r>
              <a:rPr lang="es-ES" dirty="0" smtClean="0"/>
              <a:t> investigativo </a:t>
            </a:r>
            <a:r>
              <a:rPr lang="es-ES" dirty="0" smtClean="0"/>
              <a:t>y laboral</a:t>
            </a:r>
            <a:r>
              <a:rPr lang="es-ES" dirty="0" smtClean="0"/>
              <a:t>. </a:t>
            </a:r>
            <a:r>
              <a:rPr lang="es-ES" dirty="0" smtClean="0"/>
              <a:t>Son identificadas las disciplinas y asignaturas con posibilidades de </a:t>
            </a:r>
            <a:r>
              <a:rPr lang="es-ES" dirty="0" smtClean="0"/>
              <a:t>interrelacionar los </a:t>
            </a:r>
            <a:r>
              <a:rPr lang="es-ES" dirty="0" smtClean="0"/>
              <a:t>contenidos académicos con los contenidos extensionistas a través </a:t>
            </a:r>
            <a:r>
              <a:rPr lang="es-ES" dirty="0" smtClean="0"/>
              <a:t>de actividades </a:t>
            </a:r>
            <a:r>
              <a:rPr lang="es-ES" dirty="0" smtClean="0"/>
              <a:t>extensionistas integradoras, lo que revela la relación entre </a:t>
            </a:r>
            <a:r>
              <a:rPr lang="es-ES" dirty="0" smtClean="0"/>
              <a:t>las necesidades </a:t>
            </a:r>
            <a:r>
              <a:rPr lang="es-ES" dirty="0" smtClean="0"/>
              <a:t>sociales y la formación curricular, de ahí su carácter educativo </a:t>
            </a:r>
            <a:r>
              <a:rPr lang="es-ES" dirty="0" smtClean="0"/>
              <a:t>desde la </a:t>
            </a:r>
            <a:r>
              <a:rPr lang="es-ES" dirty="0" smtClean="0"/>
              <a:t>vinculación de la escuela con la vida y la relación teoría-práctica. </a:t>
            </a:r>
            <a:r>
              <a:rPr lang="es-ES" dirty="0" smtClean="0"/>
              <a:t>Se establecieron </a:t>
            </a:r>
            <a:r>
              <a:rPr lang="es-ES" dirty="0" smtClean="0"/>
              <a:t>acciones a incorporar en el convenio con el Ministerio de </a:t>
            </a:r>
            <a:r>
              <a:rPr lang="es-ES" dirty="0" smtClean="0"/>
              <a:t>Educación en </a:t>
            </a:r>
            <a:r>
              <a:rPr lang="es-ES" dirty="0" smtClean="0"/>
              <a:t>la práctica laboral, al puntualizar la necesidad de promover </a:t>
            </a:r>
            <a:r>
              <a:rPr lang="es-ES" dirty="0" smtClean="0"/>
              <a:t>actividades extensionistas </a:t>
            </a:r>
            <a:r>
              <a:rPr lang="es-ES" dirty="0" smtClean="0"/>
              <a:t>que favorecerían la realización de actividades de impacto en </a:t>
            </a:r>
            <a:r>
              <a:rPr lang="es-ES" dirty="0" smtClean="0"/>
              <a:t>los contextos </a:t>
            </a:r>
            <a:r>
              <a:rPr lang="es-ES" dirty="0" smtClean="0"/>
              <a:t>formativos donde el estudiante interactúa</a:t>
            </a:r>
            <a:r>
              <a:rPr lang="es-ES" dirty="0" smtClean="0"/>
              <a:t>. La </a:t>
            </a:r>
            <a:r>
              <a:rPr lang="es-ES" dirty="0" smtClean="0"/>
              <a:t>ejecución pedagógica de la gestión de la extensión universitaria desde </a:t>
            </a:r>
            <a:r>
              <a:rPr lang="es-ES" dirty="0" smtClean="0"/>
              <a:t>el colectivo </a:t>
            </a:r>
            <a:r>
              <a:rPr lang="es-ES" dirty="0" smtClean="0"/>
              <a:t>de año académico constituye el núcleo esencial, a partir de la </a:t>
            </a:r>
            <a:r>
              <a:rPr lang="es-ES" dirty="0" smtClean="0"/>
              <a:t>aplicación de </a:t>
            </a:r>
            <a:r>
              <a:rPr lang="es-ES" dirty="0" smtClean="0"/>
              <a:t>acciones planificadas y organizadas, al atender los núcleos </a:t>
            </a:r>
            <a:r>
              <a:rPr lang="es-ES" dirty="0" smtClean="0"/>
              <a:t>teóricos integradores </a:t>
            </a:r>
            <a:r>
              <a:rPr lang="es-ES" dirty="0" smtClean="0"/>
              <a:t>dinamizados con los procedimientos del método. Las </a:t>
            </a:r>
            <a:r>
              <a:rPr lang="es-ES" dirty="0" smtClean="0"/>
              <a:t>actividades gestionadas </a:t>
            </a:r>
            <a:r>
              <a:rPr lang="es-ES" dirty="0" smtClean="0"/>
              <a:t>por el colectivo de año académico siguieron la lógica del modelo, </a:t>
            </a:r>
            <a:r>
              <a:rPr lang="es-ES" dirty="0" smtClean="0"/>
              <a:t>son concretados </a:t>
            </a:r>
            <a:r>
              <a:rPr lang="es-ES" dirty="0" smtClean="0"/>
              <a:t>los procedimientos mediante actividades a corto, mediano y </a:t>
            </a:r>
            <a:r>
              <a:rPr lang="es-ES" dirty="0" smtClean="0"/>
              <a:t>largo plazo</a:t>
            </a:r>
            <a:r>
              <a:rPr lang="es-ES" dirty="0" smtClean="0"/>
              <a:t>, las cuales materializaron desde lo instructivo, educativo y desarrollador, </a:t>
            </a:r>
            <a:r>
              <a:rPr lang="es-ES" dirty="0" smtClean="0"/>
              <a:t>el nivel </a:t>
            </a:r>
            <a:r>
              <a:rPr lang="es-ES" dirty="0" smtClean="0"/>
              <a:t>de conocimientos alcanzado, habilidades, motivos, sentimientos, modo </a:t>
            </a:r>
            <a:r>
              <a:rPr lang="es-ES" dirty="0" smtClean="0"/>
              <a:t>de actuación</a:t>
            </a:r>
            <a:r>
              <a:rPr lang="es-ES" dirty="0" smtClean="0"/>
              <a:t>, aptitudes, valores, que revelan el componente interno del </a:t>
            </a:r>
            <a:r>
              <a:rPr lang="es-ES" dirty="0" smtClean="0"/>
              <a:t>método participativo </a:t>
            </a:r>
            <a:r>
              <a:rPr lang="es-ES" dirty="0" smtClean="0"/>
              <a:t>integrador extensionista en la formación integral del estudiante.</a:t>
            </a:r>
            <a:br>
              <a:rPr lang="es-ES" dirty="0" smtClean="0"/>
            </a:br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65578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233</TotalTime>
  <Words>765</Words>
  <Application>Microsoft Office PowerPoint</Application>
  <PresentationFormat>Personalizado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XVII Taller Internacional de “Extensión Universitaria”. (EXT)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PC</cp:lastModifiedBy>
  <cp:revision>13</cp:revision>
  <dcterms:created xsi:type="dcterms:W3CDTF">2021-12-21T16:45:31Z</dcterms:created>
  <dcterms:modified xsi:type="dcterms:W3CDTF">2024-01-31T16:02:15Z</dcterms:modified>
</cp:coreProperties>
</file>