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59888" cy="3275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18">
          <p15:clr>
            <a:srgbClr val="A4A3A4"/>
          </p15:clr>
        </p15:guide>
        <p15:guide id="2" pos="69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41" d="100"/>
          <a:sy n="41" d="100"/>
        </p:scale>
        <p:origin x="606" y="-4578"/>
      </p:cViewPr>
      <p:guideLst>
        <p:guide orient="horz" pos="10318"/>
        <p:guide pos="69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1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64"/>
            </a:lvl1pPr>
            <a:lvl2pPr marL="1098012" indent="0" algn="ctr">
              <a:buNone/>
              <a:defRPr sz="4803"/>
            </a:lvl2pPr>
            <a:lvl3pPr marL="2196023" indent="0" algn="ctr">
              <a:buNone/>
              <a:defRPr sz="4323"/>
            </a:lvl3pPr>
            <a:lvl4pPr marL="3294035" indent="0" algn="ctr">
              <a:buNone/>
              <a:defRPr sz="3843"/>
            </a:lvl4pPr>
            <a:lvl5pPr marL="4392046" indent="0" algn="ctr">
              <a:buNone/>
              <a:defRPr sz="3843"/>
            </a:lvl5pPr>
            <a:lvl6pPr marL="5490058" indent="0" algn="ctr">
              <a:buNone/>
              <a:defRPr sz="3843"/>
            </a:lvl6pPr>
            <a:lvl7pPr marL="6588069" indent="0" algn="ctr">
              <a:buNone/>
              <a:defRPr sz="3843"/>
            </a:lvl7pPr>
            <a:lvl8pPr marL="7686081" indent="0" algn="ctr">
              <a:buNone/>
              <a:defRPr sz="3843"/>
            </a:lvl8pPr>
            <a:lvl9pPr marL="8784092" indent="0" algn="ctr">
              <a:buNone/>
              <a:defRPr sz="3843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45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15046" y="1744148"/>
            <a:ext cx="4735101" cy="2776228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9743" y="1744148"/>
            <a:ext cx="13930804" cy="27762289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7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306" y="8167172"/>
            <a:ext cx="18940403" cy="13627102"/>
          </a:xfrm>
        </p:spPr>
        <p:txBody>
          <a:bodyPr anchor="b"/>
          <a:lstStyle>
            <a:lvl1pPr>
              <a:defRPr sz="1441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8306" y="21923192"/>
            <a:ext cx="18940403" cy="7166171"/>
          </a:xfrm>
        </p:spPr>
        <p:txBody>
          <a:bodyPr/>
          <a:lstStyle>
            <a:lvl1pPr marL="0" indent="0">
              <a:buNone/>
              <a:defRPr sz="5764">
                <a:solidFill>
                  <a:schemeClr val="tx1"/>
                </a:solidFill>
              </a:defRPr>
            </a:lvl1pPr>
            <a:lvl2pPr marL="1098012" indent="0">
              <a:buNone/>
              <a:defRPr sz="4803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23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2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9743" y="8720740"/>
            <a:ext cx="9332952" cy="2078569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7194" y="8720740"/>
            <a:ext cx="9332952" cy="2078569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2/2/2024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1744155"/>
            <a:ext cx="18940403" cy="633201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05" y="11966372"/>
            <a:ext cx="9290060" cy="1760073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17194" y="11966372"/>
            <a:ext cx="9335813" cy="1760073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2/2/2024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33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2/2/2024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2/2/2024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3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5813" y="4716790"/>
            <a:ext cx="11117193" cy="23280585"/>
          </a:xfrm>
        </p:spPr>
        <p:txBody>
          <a:bodyPr/>
          <a:lstStyle>
            <a:lvl1pPr>
              <a:defRPr sz="7685"/>
            </a:lvl1pPr>
            <a:lvl2pPr>
              <a:defRPr sz="6724"/>
            </a:lvl2pPr>
            <a:lvl3pPr>
              <a:defRPr sz="5764"/>
            </a:lvl3pPr>
            <a:lvl4pPr>
              <a:defRPr sz="4803"/>
            </a:lvl4pPr>
            <a:lvl5pPr>
              <a:defRPr sz="4803"/>
            </a:lvl5pPr>
            <a:lvl6pPr>
              <a:defRPr sz="4803"/>
            </a:lvl6pPr>
            <a:lvl7pPr>
              <a:defRPr sz="4803"/>
            </a:lvl7pPr>
            <a:lvl8pPr>
              <a:defRPr sz="4803"/>
            </a:lvl8pPr>
            <a:lvl9pPr>
              <a:defRPr sz="4803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2/2/2024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685"/>
            </a:lvl1pPr>
            <a:lvl2pPr marL="1098012" indent="0">
              <a:buNone/>
              <a:defRPr sz="6724"/>
            </a:lvl2pPr>
            <a:lvl3pPr marL="2196023" indent="0">
              <a:buNone/>
              <a:defRPr sz="5764"/>
            </a:lvl3pPr>
            <a:lvl4pPr marL="3294035" indent="0">
              <a:buNone/>
              <a:defRPr sz="4803"/>
            </a:lvl4pPr>
            <a:lvl5pPr marL="4392046" indent="0">
              <a:buNone/>
              <a:defRPr sz="4803"/>
            </a:lvl5pPr>
            <a:lvl6pPr marL="5490058" indent="0">
              <a:buNone/>
              <a:defRPr sz="4803"/>
            </a:lvl6pPr>
            <a:lvl7pPr marL="6588069" indent="0">
              <a:buNone/>
              <a:defRPr sz="4803"/>
            </a:lvl7pPr>
            <a:lvl8pPr marL="7686081" indent="0">
              <a:buNone/>
              <a:defRPr sz="4803"/>
            </a:lvl8pPr>
            <a:lvl9pPr marL="8784092" indent="0">
              <a:buNone/>
              <a:defRPr sz="4803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2/2/2024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9743" y="1744155"/>
            <a:ext cx="18940403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743" y="8720740"/>
            <a:ext cx="18940403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4BA3-83C8-46BC-B43A-3209F898C737}" type="datetimeFigureOut">
              <a:rPr lang="en-US" smtClean="0"/>
              <a:pPr/>
              <a:t>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  <p:grpSp>
        <p:nvGrpSpPr>
          <p:cNvPr id="8" name="Group 9776"/>
          <p:cNvGrpSpPr/>
          <p:nvPr userDrawn="1"/>
        </p:nvGrpSpPr>
        <p:grpSpPr>
          <a:xfrm>
            <a:off x="391887" y="346160"/>
            <a:ext cx="21248914" cy="4269383"/>
            <a:chOff x="0" y="0"/>
            <a:chExt cx="7564120" cy="1506855"/>
          </a:xfrm>
        </p:grpSpPr>
        <p:sp>
          <p:nvSpPr>
            <p:cNvPr id="9" name="Rectangle 9778"/>
            <p:cNvSpPr/>
            <p:nvPr userDrawn="1"/>
          </p:nvSpPr>
          <p:spPr>
            <a:xfrm>
              <a:off x="354330" y="483107"/>
              <a:ext cx="42144" cy="18993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635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s-ES" sz="11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endParaRPr lang="es-ES" sz="110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pic>
          <p:nvPicPr>
            <p:cNvPr id="10" name="Picture 9777"/>
            <p:cNvPicPr/>
            <p:nvPr userDrawn="1"/>
          </p:nvPicPr>
          <p:blipFill>
            <a:blip r:embed="rId13" cstate="print"/>
            <a:stretch>
              <a:fillRect/>
            </a:stretch>
          </p:blipFill>
          <p:spPr>
            <a:xfrm>
              <a:off x="0" y="0"/>
              <a:ext cx="7564120" cy="1506855"/>
            </a:xfrm>
            <a:prstGeom prst="rect">
              <a:avLst/>
            </a:prstGeom>
          </p:spPr>
        </p:pic>
      </p:grp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 flipV="1">
            <a:off x="0" y="31133143"/>
            <a:ext cx="21959887" cy="87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6023" rtl="0" eaLnBrk="1" latinLnBrk="0" hangingPunct="1">
        <a:lnSpc>
          <a:spcPct val="90000"/>
        </a:lnSpc>
        <a:spcBef>
          <a:spcPct val="0"/>
        </a:spcBef>
        <a:buNone/>
        <a:defRPr sz="105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6724" kern="12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5764" kern="120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803" kern="12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6039063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90800" y="3922857"/>
            <a:ext cx="17722096" cy="1637314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6600" b="1" dirty="0">
                <a:solidFill>
                  <a:srgbClr val="002060"/>
                </a:solidFill>
              </a:rPr>
              <a:t>XVII TALLER INTERNACIONAL DE EXTENSION UNIVERSITARIA EXT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1100" y="10742111"/>
            <a:ext cx="19131795" cy="190056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400" dirty="0"/>
              <a:t>Sancti Spíritus, es la única provincia de Cuba que atesora dos de las primeras villas fundadas por los españoles en Cuba. Conscientes de los valores de la patria chica y su contribución al fortalecimiento de las identidades culturales y próximas a cumplir 510 años de existencia, ambas urbes son portadoras de un valiosísimo patrimonio tangible e intangible. La primera de ellas, declarada por la UNESCO en 1988 Patrimonio Mundial y la segunda ostenta la condición de Monumento Nacional. El objetivo de esta ponencia es socializar las experiencias derivadas de las acciones emprendidas desde la universidad de Sancti Spíritus, para contribuir a la educación patrimonial en comunidades en situación de vulnerabilidad.</a:t>
            </a:r>
            <a:endParaRPr lang="en-US" sz="2400" dirty="0"/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>
            <a:off x="2590800" y="5982176"/>
            <a:ext cx="17722096" cy="14092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21960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41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4000" dirty="0">
                <a:solidFill>
                  <a:srgbClr val="002060"/>
                </a:solidFill>
              </a:rPr>
              <a:t>LA TRANSFORMACIÓN SOCIOCULTURAL EN COMUNIDADES EN SITUACIÓN DE </a:t>
            </a:r>
          </a:p>
          <a:p>
            <a:pPr>
              <a:lnSpc>
                <a:spcPct val="100000"/>
              </a:lnSpc>
            </a:pPr>
            <a:r>
              <a:rPr lang="es-ES" sz="4000" dirty="0">
                <a:solidFill>
                  <a:srgbClr val="002060"/>
                </a:solidFill>
              </a:rPr>
              <a:t>VULNERABILIDAD DESDE LA EDUCACIÓN PATRIMONIAL 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29" name="Text Placeholder 37">
            <a:extLst>
              <a:ext uri="{FF2B5EF4-FFF2-40B4-BE49-F238E27FC236}">
                <a16:creationId xmlns:a16="http://schemas.microsoft.com/office/drawing/2014/main" id="{0F56D88A-4B12-0F47-8D8A-2F1828CAE02A}"/>
              </a:ext>
            </a:extLst>
          </p:cNvPr>
          <p:cNvSpPr txBox="1">
            <a:spLocks/>
          </p:cNvSpPr>
          <p:nvPr/>
        </p:nvSpPr>
        <p:spPr>
          <a:xfrm>
            <a:off x="2316559" y="7609554"/>
            <a:ext cx="17326765" cy="1426209"/>
          </a:xfrm>
          <a:prstGeom prst="rect">
            <a:avLst/>
          </a:prstGeom>
        </p:spPr>
        <p:txBody>
          <a:bodyPr/>
          <a:lstStyle>
            <a:lvl1pPr marL="549006" indent="-549006" algn="l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Char char="•"/>
              <a:defRPr sz="67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2800" dirty="0">
                <a:solidFill>
                  <a:srgbClr val="002060"/>
                </a:solidFill>
              </a:rPr>
              <a:t>Dr. C. Orlando José González Sáez. Universidad de Sancti Spíritus José Martí Pérez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002060"/>
                </a:solidFill>
              </a:rPr>
              <a:t>M. Sc. </a:t>
            </a:r>
            <a:r>
              <a:rPr lang="es-ES" sz="2800" dirty="0">
                <a:solidFill>
                  <a:srgbClr val="002060"/>
                </a:solidFill>
              </a:rPr>
              <a:t>Mariela Hernández Cabrera. Universidad de Sancti Spíritus José Martí Pérez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002060"/>
                </a:solidFill>
              </a:rPr>
              <a:t>M. Sc. </a:t>
            </a:r>
            <a:r>
              <a:rPr lang="en-US" sz="2800" dirty="0" err="1">
                <a:solidFill>
                  <a:srgbClr val="002060"/>
                </a:solidFill>
              </a:rPr>
              <a:t>Diamelis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Melendrez</a:t>
            </a:r>
            <a:r>
              <a:rPr lang="en-US" sz="2800" dirty="0">
                <a:solidFill>
                  <a:srgbClr val="002060"/>
                </a:solidFill>
              </a:rPr>
              <a:t> Vázquez. </a:t>
            </a:r>
            <a:r>
              <a:rPr lang="es-ES" sz="2800" dirty="0">
                <a:solidFill>
                  <a:srgbClr val="002060"/>
                </a:solidFill>
              </a:rPr>
              <a:t>Oficina del Conservador de la Ciudad de Sancti </a:t>
            </a:r>
            <a:r>
              <a:rPr lang="es-ES" sz="2800" dirty="0" err="1">
                <a:solidFill>
                  <a:srgbClr val="002060"/>
                </a:solidFill>
              </a:rPr>
              <a:t>Spiritus</a:t>
            </a:r>
            <a:r>
              <a:rPr lang="es-ES" sz="28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1396669" y="14287500"/>
            <a:ext cx="1867323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/>
              <a:t>El proyecto La formación del profesional desde la transformación en el Barrio Jesús María. TRANSFORMARTE, contribuye de manera positiva en el crecimiento personal y profesional de los estudiantes de la Licenciatura Educación Artística, ellos se convierten en promotores culturales y orientadores en el barrio Jesús María, propiciando el protagonismo de la comunidad en su desarrollo cultural y favoreciendo la reafirmación de su identidad cultural. Por tanto, el profesional dentro de la comunidad debe preparar a los grupos de personas para participar en el control y transformación de su cotidianidad, para ser protagonistas en la toma de decisiones sobre políticas y estrategias que conducen las acciones culturales y posibilita el no ser solo consumidores de bienes y servicios, sino que promueve la creatividad colectiva y la promoción de la participación ciudadana.</a:t>
            </a:r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68709" y="20514709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4. REFERENCIAS BIBLIOGRÁFICAS</a:t>
            </a:r>
          </a:p>
        </p:txBody>
      </p:sp>
      <p:sp>
        <p:nvSpPr>
          <p:cNvPr id="40" name="Rectángulo 39"/>
          <p:cNvSpPr/>
          <p:nvPr/>
        </p:nvSpPr>
        <p:spPr>
          <a:xfrm>
            <a:off x="1181100" y="10663141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ángulo 41"/>
          <p:cNvSpPr/>
          <p:nvPr/>
        </p:nvSpPr>
        <p:spPr>
          <a:xfrm>
            <a:off x="1181100" y="14180587"/>
            <a:ext cx="19131795" cy="278456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ángulo 43"/>
          <p:cNvSpPr/>
          <p:nvPr/>
        </p:nvSpPr>
        <p:spPr>
          <a:xfrm>
            <a:off x="1181100" y="18218386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ángulo 45"/>
          <p:cNvSpPr/>
          <p:nvPr/>
        </p:nvSpPr>
        <p:spPr>
          <a:xfrm>
            <a:off x="1181099" y="21755594"/>
            <a:ext cx="19131795" cy="42722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7298353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3. CONCLUSIONES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3265386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2. DESARROLLO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68709" y="9752770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1. INTRODUCCION (OBJETIVOS)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86D1218-AFD9-4C9E-A49A-23DD4FA8454E}"/>
              </a:ext>
            </a:extLst>
          </p:cNvPr>
          <p:cNvSpPr/>
          <p:nvPr/>
        </p:nvSpPr>
        <p:spPr>
          <a:xfrm>
            <a:off x="1992923" y="18613608"/>
            <a:ext cx="178659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/>
              <a:t>La estrategia de trasformación sociocultural en comunidades en situación de vulnerabilidad es construida, a partir del diagnóstico integral realizado, permite el perfeccionamiento en la formación de profesionales afectivamente sensibles, reflexivos y creativos para lograr la trasformación en comunidades con población en situación de vulnerabilidad y la reafirmación de su identidad cultural.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454D810C-7070-40BB-8708-49C8E551359B}"/>
              </a:ext>
            </a:extLst>
          </p:cNvPr>
          <p:cNvSpPr/>
          <p:nvPr/>
        </p:nvSpPr>
        <p:spPr>
          <a:xfrm>
            <a:off x="1396669" y="21974340"/>
            <a:ext cx="1846222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. </a:t>
            </a:r>
            <a:r>
              <a:rPr lang="es-ES" sz="2400" dirty="0" err="1"/>
              <a:t>Báxter</a:t>
            </a:r>
            <a:r>
              <a:rPr lang="es-ES" sz="2400" dirty="0"/>
              <a:t> Pérez, E. (2013) ¿Cuándo y cómo educar en valores? La Habana: Editorial Pueblo y Educación.</a:t>
            </a:r>
          </a:p>
          <a:p>
            <a:r>
              <a:rPr lang="es-ES" sz="2400" dirty="0"/>
              <a:t>. Constitución de la República de Cuba. (2019). Editora Política. La Habana.</a:t>
            </a:r>
          </a:p>
          <a:p>
            <a:r>
              <a:rPr lang="es-ES" sz="2400" dirty="0"/>
              <a:t>. Lineamientos de la Política Económica y Social del Partido y de la Revolución VI Congreso del Partido Comunista de Cuba. Aprobados el 18 de abril de 2011. La Habana: Editora Política.</a:t>
            </a:r>
          </a:p>
          <a:p>
            <a:r>
              <a:rPr lang="es-ES" sz="2400" dirty="0"/>
              <a:t>. Martín; J.M. (2019). La vulnerabilidad social. Una mirada desde Cuba. Disponible en: http://scielo.sld.cu/scielo.php?script=sci_arttext&amp;pid=S1817-</a:t>
            </a:r>
          </a:p>
          <a:p>
            <a:r>
              <a:rPr lang="es-ES" sz="2400" dirty="0"/>
              <a:t>40782019000100075</a:t>
            </a:r>
          </a:p>
          <a:p>
            <a:r>
              <a:rPr lang="es-ES" sz="2400" dirty="0"/>
              <a:t>. Ministerio de Educación Superior. (2016) Modelo del Profesional. Plan de estudio E. Comisión Nacional de Carrera. Licenciatura en Educación  Artística.</a:t>
            </a:r>
          </a:p>
          <a:p>
            <a:r>
              <a:rPr lang="es-ES" sz="2400" dirty="0"/>
              <a:t>. Rodríguez, V.E. (2013). La Educación Patrimonial en la formación inicial del profesional de la educación de la carrera Licenciatura en Educación. Geografía-Biología. Tesis doctoral en Ciencias Pedagógicas. Universidad de Ciencias Pedagógicas “Félix Varela”, Villa Clara.</a:t>
            </a:r>
          </a:p>
        </p:txBody>
      </p:sp>
    </p:spTree>
    <p:extLst>
      <p:ext uri="{BB962C8B-B14F-4D97-AF65-F5344CB8AC3E}">
        <p14:creationId xmlns:p14="http://schemas.microsoft.com/office/powerpoint/2010/main" val="6557855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289</TotalTime>
  <Words>594</Words>
  <Application>Microsoft Office PowerPoint</Application>
  <PresentationFormat>Personalizado</PresentationFormat>
  <Paragraphs>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XVII TALLER INTERNACIONAL DE EXTENSION UNIVERSITARIA EXT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Administrador</cp:lastModifiedBy>
  <cp:revision>19</cp:revision>
  <dcterms:created xsi:type="dcterms:W3CDTF">2021-12-21T16:45:31Z</dcterms:created>
  <dcterms:modified xsi:type="dcterms:W3CDTF">2024-02-02T17:07:12Z</dcterms:modified>
</cp:coreProperties>
</file>