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18">
          <p15:clr>
            <a:srgbClr val="A4A3A4"/>
          </p15:clr>
        </p15:guide>
        <p15:guide id="2" pos="69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>
        <p:scale>
          <a:sx n="62" d="100"/>
          <a:sy n="62" d="100"/>
        </p:scale>
        <p:origin x="400" y="-8432"/>
      </p:cViewPr>
      <p:guideLst>
        <p:guide orient="horz" pos="10318"/>
        <p:guide pos="69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2/2/24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  <p:grpSp>
        <p:nvGrpSpPr>
          <p:cNvPr id="8" name="Group 9776"/>
          <p:cNvGrpSpPr/>
          <p:nvPr userDrawn="1"/>
        </p:nvGrpSpPr>
        <p:grpSpPr>
          <a:xfrm>
            <a:off x="391887" y="346160"/>
            <a:ext cx="21248914" cy="4269383"/>
            <a:chOff x="0" y="0"/>
            <a:chExt cx="7564120" cy="1506855"/>
          </a:xfrm>
        </p:grpSpPr>
        <p:sp>
          <p:nvSpPr>
            <p:cNvPr id="9" name="Rectangle 9778"/>
            <p:cNvSpPr/>
            <p:nvPr userDrawn="1"/>
          </p:nvSpPr>
          <p:spPr>
            <a:xfrm>
              <a:off x="354330" y="483107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63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s-ES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es-ES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pic>
          <p:nvPicPr>
            <p:cNvPr id="10" name="Picture 9777"/>
            <p:cNvPicPr/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7564120" cy="1506855"/>
            </a:xfrm>
            <a:prstGeom prst="rect">
              <a:avLst/>
            </a:prstGeom>
          </p:spPr>
        </p:pic>
      </p:grp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0" y="31133143"/>
            <a:ext cx="21959887" cy="87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90799" y="3576573"/>
            <a:ext cx="17722096" cy="1114206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solidFill>
                  <a:srgbClr val="002060"/>
                </a:solidFill>
              </a:rPr>
              <a:t>XVIII Taller </a:t>
            </a:r>
            <a:r>
              <a:rPr lang="en-US" sz="6600" b="1" dirty="0" err="1">
                <a:solidFill>
                  <a:srgbClr val="002060"/>
                </a:solidFill>
              </a:rPr>
              <a:t>Internacional</a:t>
            </a:r>
            <a:r>
              <a:rPr lang="en-US" sz="6600" b="1" dirty="0">
                <a:solidFill>
                  <a:srgbClr val="002060"/>
                </a:solidFill>
              </a:rPr>
              <a:t> de </a:t>
            </a:r>
            <a:r>
              <a:rPr lang="en-US" sz="6600" b="1" dirty="0" err="1">
                <a:solidFill>
                  <a:srgbClr val="002060"/>
                </a:solidFill>
              </a:rPr>
              <a:t>Extensión</a:t>
            </a:r>
            <a:r>
              <a:rPr lang="en-US" sz="6600" b="1" dirty="0">
                <a:solidFill>
                  <a:srgbClr val="002060"/>
                </a:solidFill>
              </a:rPr>
              <a:t> </a:t>
            </a:r>
            <a:r>
              <a:rPr lang="en-US" sz="6600" b="1" dirty="0" err="1">
                <a:solidFill>
                  <a:srgbClr val="002060"/>
                </a:solidFill>
              </a:rPr>
              <a:t>Universitaria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1100" y="9718320"/>
            <a:ext cx="19131795" cy="18331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sz="3200" dirty="0">
                <a:effectLst/>
              </a:rPr>
              <a:t> </a:t>
            </a:r>
            <a:r>
              <a:rPr lang="es-ES" sz="3200" dirty="0"/>
              <a:t>D</a:t>
            </a:r>
            <a:r>
              <a:rPr lang="es-ES" sz="3200" dirty="0">
                <a:effectLst/>
              </a:rPr>
              <a:t>esde el </a:t>
            </a:r>
            <a:r>
              <a:rPr lang="es-ES" sz="3200" dirty="0" err="1">
                <a:effectLst/>
              </a:rPr>
              <a:t>análisis</a:t>
            </a:r>
            <a:r>
              <a:rPr lang="es-ES" sz="3200" dirty="0">
                <a:effectLst/>
              </a:rPr>
              <a:t> documental y la experiencia profesional, utilizando la </a:t>
            </a:r>
            <a:r>
              <a:rPr lang="es-ES" sz="3200" dirty="0" err="1">
                <a:effectLst/>
              </a:rPr>
              <a:t>investigación</a:t>
            </a:r>
            <a:r>
              <a:rPr lang="es-ES" sz="3200" dirty="0">
                <a:effectLst/>
              </a:rPr>
              <a:t> </a:t>
            </a:r>
            <a:r>
              <a:rPr lang="es-ES" sz="3200" dirty="0" err="1">
                <a:effectLst/>
              </a:rPr>
              <a:t>acción</a:t>
            </a:r>
            <a:r>
              <a:rPr lang="es-ES" sz="3200" dirty="0">
                <a:effectLst/>
              </a:rPr>
              <a:t>, se aborda la importancia de establecer nexos entre elementos relacionados con proyectos socioculturales, definiciones de cultura, la </a:t>
            </a:r>
            <a:r>
              <a:rPr lang="es-ES" sz="3200" dirty="0" err="1">
                <a:effectLst/>
              </a:rPr>
              <a:t>práctica</a:t>
            </a:r>
            <a:r>
              <a:rPr lang="es-ES" sz="3200" dirty="0">
                <a:effectLst/>
              </a:rPr>
              <a:t> social de estudiantes universitarios y la </a:t>
            </a:r>
            <a:r>
              <a:rPr lang="es-ES" sz="3200" dirty="0" err="1">
                <a:effectLst/>
              </a:rPr>
              <a:t>gestión</a:t>
            </a:r>
            <a:r>
              <a:rPr lang="es-ES" sz="3200" dirty="0">
                <a:effectLst/>
              </a:rPr>
              <a:t>, que desde la </a:t>
            </a:r>
            <a:r>
              <a:rPr lang="es-ES" sz="3200" dirty="0" err="1">
                <a:effectLst/>
              </a:rPr>
              <a:t>Extensión</a:t>
            </a:r>
            <a:r>
              <a:rPr lang="es-ES" sz="3200" dirty="0">
                <a:effectLst/>
              </a:rPr>
              <a:t> Universitaria, como proceso sustantivo se hace de estos proyectos, para garantizar un sistema de acciones que tributan al modelo del profesional a que se aspira y a la </a:t>
            </a:r>
            <a:r>
              <a:rPr lang="es-ES" sz="3200" dirty="0" err="1">
                <a:effectLst/>
              </a:rPr>
              <a:t>transformación</a:t>
            </a:r>
            <a:r>
              <a:rPr lang="es-ES" sz="3200" dirty="0">
                <a:effectLst/>
              </a:rPr>
              <a:t> social del entorno en que se desarrollan. </a:t>
            </a:r>
            <a:endParaRPr lang="es-ES" sz="3200" dirty="0"/>
          </a:p>
          <a:p>
            <a:pPr algn="l"/>
            <a:endParaRPr lang="en-US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69028" y="4650367"/>
            <a:ext cx="17722096" cy="111420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rgbClr val="002060"/>
                </a:solidFill>
              </a:rPr>
              <a:t>UNA MIRADA A LA EXTENSIÓN UNIVERSITARIA EN EL CONTEXTO ACTUAL: APUNTES PARA LA GESTIÓN DE PROYECTOS SOCIOCULTURALES EN LA TRANSFORMACIÓN SOCIAL</a:t>
            </a: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2942881" y="5728211"/>
            <a:ext cx="15608232" cy="2934057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 err="1">
                <a:solidFill>
                  <a:srgbClr val="002060"/>
                </a:solidFill>
              </a:rPr>
              <a:t>Autores</a:t>
            </a:r>
            <a:r>
              <a:rPr lang="en-US" sz="3600" dirty="0">
                <a:solidFill>
                  <a:srgbClr val="002060"/>
                </a:solidFill>
              </a:rPr>
              <a:t>: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rgbClr val="002060"/>
                </a:solidFill>
              </a:rPr>
              <a:t>Marlen de la C. Crespo Cardenas, Universidad de Matanzas, Cuba.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rgbClr val="002060"/>
                </a:solidFill>
              </a:rPr>
              <a:t>Nancy B. Mendoza Santana, Universidad de Matanzas, Cuba.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rgbClr val="002060"/>
                </a:solidFill>
              </a:rPr>
              <a:t>Laura E. </a:t>
            </a:r>
            <a:r>
              <a:rPr lang="en-US" sz="3600" dirty="0" err="1">
                <a:solidFill>
                  <a:srgbClr val="002060"/>
                </a:solidFill>
              </a:rPr>
              <a:t>Becalli</a:t>
            </a:r>
            <a:r>
              <a:rPr lang="en-US" sz="3600" dirty="0">
                <a:solidFill>
                  <a:srgbClr val="002060"/>
                </a:solidFill>
              </a:rPr>
              <a:t> Puerta, Universidad de Matanzas, Cuba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1135091" y="12619617"/>
            <a:ext cx="19131795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/>
              <a:t>El </a:t>
            </a:r>
            <a:r>
              <a:rPr lang="en-US" sz="3200" dirty="0" err="1"/>
              <a:t>desarrollo</a:t>
            </a:r>
            <a:r>
              <a:rPr lang="en-US" sz="3200" dirty="0"/>
              <a:t> de </a:t>
            </a:r>
            <a:r>
              <a:rPr lang="en-US" sz="3200" dirty="0" err="1"/>
              <a:t>proyectos</a:t>
            </a:r>
            <a:r>
              <a:rPr lang="en-US" sz="3200" dirty="0"/>
              <a:t> </a:t>
            </a:r>
            <a:r>
              <a:rPr lang="en-US" sz="3200" dirty="0" err="1"/>
              <a:t>socioculturales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la Universidad de Matanzas, </a:t>
            </a:r>
            <a:r>
              <a:rPr lang="en-US" sz="3200" dirty="0" err="1"/>
              <a:t>destinados</a:t>
            </a:r>
            <a:r>
              <a:rPr lang="en-US" sz="3200" dirty="0"/>
              <a:t> a </a:t>
            </a:r>
            <a:r>
              <a:rPr lang="en-US" sz="3200" dirty="0" err="1"/>
              <a:t>promover</a:t>
            </a:r>
            <a:r>
              <a:rPr lang="en-US" sz="3200" dirty="0"/>
              <a:t> </a:t>
            </a:r>
            <a:r>
              <a:rPr lang="en-US" sz="3200" dirty="0" err="1"/>
              <a:t>el</a:t>
            </a:r>
            <a:r>
              <a:rPr lang="en-US" sz="3200" dirty="0"/>
              <a:t> </a:t>
            </a:r>
            <a:r>
              <a:rPr lang="en-US" sz="3200" dirty="0" err="1"/>
              <a:t>desarrollo</a:t>
            </a:r>
            <a:r>
              <a:rPr lang="en-US" sz="3200" dirty="0"/>
              <a:t> y </a:t>
            </a:r>
            <a:r>
              <a:rPr lang="en-US" sz="3200" dirty="0" err="1"/>
              <a:t>difusión</a:t>
            </a:r>
            <a:r>
              <a:rPr lang="en-US" sz="3200" dirty="0"/>
              <a:t> de </a:t>
            </a:r>
            <a:r>
              <a:rPr lang="en-US" sz="3200" dirty="0" err="1"/>
              <a:t>conocimientos</a:t>
            </a:r>
            <a:r>
              <a:rPr lang="en-US" sz="3200" dirty="0"/>
              <a:t> y </a:t>
            </a:r>
            <a:r>
              <a:rPr lang="en-US" sz="3200" dirty="0" err="1"/>
              <a:t>capacidades</a:t>
            </a:r>
            <a:r>
              <a:rPr lang="en-US" sz="3200" dirty="0"/>
              <a:t> </a:t>
            </a:r>
            <a:r>
              <a:rPr lang="en-US" sz="3200" dirty="0" err="1"/>
              <a:t>sociales</a:t>
            </a:r>
            <a:r>
              <a:rPr lang="en-US" sz="3200" dirty="0"/>
              <a:t>, </a:t>
            </a:r>
            <a:r>
              <a:rPr lang="en-US" sz="3200" dirty="0" err="1"/>
              <a:t>así</a:t>
            </a:r>
            <a:r>
              <a:rPr lang="en-US" sz="3200" dirty="0"/>
              <a:t> </a:t>
            </a:r>
            <a:r>
              <a:rPr lang="en-US" sz="3200" dirty="0" err="1"/>
              <a:t>como</a:t>
            </a:r>
            <a:r>
              <a:rPr lang="en-US" sz="3200" dirty="0"/>
              <a:t> al </a:t>
            </a:r>
            <a:r>
              <a:rPr lang="en-US" sz="3200" dirty="0" err="1"/>
              <a:t>fomento</a:t>
            </a:r>
            <a:r>
              <a:rPr lang="en-US" sz="3200" dirty="0"/>
              <a:t> y </a:t>
            </a:r>
            <a:r>
              <a:rPr lang="en-US" sz="3200" dirty="0" err="1"/>
              <a:t>preservación</a:t>
            </a:r>
            <a:r>
              <a:rPr lang="en-US" sz="3200" dirty="0"/>
              <a:t> de la </a:t>
            </a:r>
            <a:r>
              <a:rPr lang="en-US" sz="3200" dirty="0" err="1"/>
              <a:t>cultura</a:t>
            </a:r>
            <a:r>
              <a:rPr lang="en-US" sz="3200" dirty="0"/>
              <a:t> y </a:t>
            </a:r>
            <a:r>
              <a:rPr lang="en-US" sz="3200" dirty="0" err="1"/>
              <a:t>el</a:t>
            </a:r>
            <a:r>
              <a:rPr lang="en-US" sz="3200" dirty="0"/>
              <a:t> </a:t>
            </a:r>
            <a:r>
              <a:rPr lang="en-US" sz="3200" dirty="0" err="1"/>
              <a:t>patrimonio</a:t>
            </a:r>
            <a:r>
              <a:rPr lang="en-US" sz="3200" dirty="0"/>
              <a:t>, </a:t>
            </a:r>
            <a:r>
              <a:rPr lang="en-US" sz="3200" dirty="0" err="1"/>
              <a:t>potencia</a:t>
            </a:r>
            <a:r>
              <a:rPr lang="en-US" sz="3200" dirty="0"/>
              <a:t> la </a:t>
            </a:r>
            <a:r>
              <a:rPr lang="en-US" sz="3200" dirty="0" err="1"/>
              <a:t>ejecución</a:t>
            </a:r>
            <a:r>
              <a:rPr lang="en-US" sz="3200" dirty="0"/>
              <a:t> de </a:t>
            </a:r>
            <a:r>
              <a:rPr lang="en-US" sz="3200" dirty="0" err="1"/>
              <a:t>proyectos</a:t>
            </a:r>
            <a:r>
              <a:rPr lang="en-US" sz="3200" dirty="0"/>
              <a:t> que </a:t>
            </a:r>
            <a:r>
              <a:rPr lang="en-US" sz="3200" dirty="0" err="1"/>
              <a:t>tributan</a:t>
            </a:r>
            <a:r>
              <a:rPr lang="en-US" sz="3200" dirty="0"/>
              <a:t> </a:t>
            </a:r>
            <a:r>
              <a:rPr lang="en-US" sz="3200" dirty="0" err="1"/>
              <a:t>directamente</a:t>
            </a:r>
            <a:r>
              <a:rPr lang="en-US" sz="3200" dirty="0"/>
              <a:t> al </a:t>
            </a:r>
            <a:r>
              <a:rPr lang="en-US" sz="3200" dirty="0" err="1"/>
              <a:t>cumplimiento</a:t>
            </a:r>
            <a:r>
              <a:rPr lang="en-US" sz="3200" dirty="0"/>
              <a:t> de </a:t>
            </a:r>
            <a:r>
              <a:rPr lang="en-US" sz="3200" dirty="0" err="1"/>
              <a:t>los</a:t>
            </a:r>
            <a:r>
              <a:rPr lang="en-US" sz="3200" dirty="0"/>
              <a:t> </a:t>
            </a:r>
            <a:r>
              <a:rPr lang="en-US" sz="3200" dirty="0" err="1"/>
              <a:t>objetivos</a:t>
            </a:r>
            <a:r>
              <a:rPr lang="en-US" sz="3200" dirty="0"/>
              <a:t> del </a:t>
            </a:r>
            <a:r>
              <a:rPr lang="en-US" sz="3200" dirty="0" err="1"/>
              <a:t>modelo</a:t>
            </a:r>
            <a:r>
              <a:rPr lang="en-US" sz="3200" dirty="0"/>
              <a:t> del </a:t>
            </a:r>
            <a:r>
              <a:rPr lang="en-US" sz="3200" dirty="0" err="1"/>
              <a:t>profesional</a:t>
            </a:r>
            <a:r>
              <a:rPr lang="en-US" sz="3200" dirty="0"/>
              <a:t> de las </a:t>
            </a:r>
            <a:r>
              <a:rPr lang="en-US" sz="3200" dirty="0" err="1"/>
              <a:t>diferentes</a:t>
            </a:r>
            <a:r>
              <a:rPr lang="en-US" sz="3200" dirty="0"/>
              <a:t> </a:t>
            </a:r>
            <a:r>
              <a:rPr lang="en-US" sz="3200" dirty="0" err="1"/>
              <a:t>carreras,constituyendo</a:t>
            </a:r>
            <a:r>
              <a:rPr lang="en-US" sz="3200" dirty="0"/>
              <a:t> </a:t>
            </a:r>
            <a:r>
              <a:rPr lang="en-US" sz="3200" dirty="0" err="1"/>
              <a:t>una</a:t>
            </a:r>
            <a:r>
              <a:rPr lang="en-US" sz="3200" dirty="0"/>
              <a:t> </a:t>
            </a:r>
            <a:r>
              <a:rPr lang="en-US" sz="3200" dirty="0" err="1"/>
              <a:t>oportunidad</a:t>
            </a:r>
            <a:r>
              <a:rPr lang="en-US" sz="3200" dirty="0"/>
              <a:t> para la </a:t>
            </a:r>
            <a:r>
              <a:rPr lang="en-US" sz="3200" dirty="0" err="1"/>
              <a:t>creación</a:t>
            </a:r>
            <a:r>
              <a:rPr lang="en-US" sz="3200" dirty="0"/>
              <a:t> de </a:t>
            </a:r>
            <a:r>
              <a:rPr lang="en-US" sz="3200" dirty="0" err="1"/>
              <a:t>una</a:t>
            </a:r>
            <a:r>
              <a:rPr lang="en-US" sz="3200" dirty="0"/>
              <a:t> </a:t>
            </a:r>
            <a:r>
              <a:rPr lang="en-US" sz="3200" dirty="0" err="1"/>
              <a:t>experiencia</a:t>
            </a:r>
            <a:r>
              <a:rPr lang="en-US" sz="3200" dirty="0"/>
              <a:t> </a:t>
            </a:r>
            <a:r>
              <a:rPr lang="en-US" sz="3200" dirty="0" err="1"/>
              <a:t>universitaria</a:t>
            </a:r>
            <a:r>
              <a:rPr lang="en-US" sz="3200" dirty="0"/>
              <a:t>,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correspondencia</a:t>
            </a:r>
            <a:r>
              <a:rPr lang="en-US" sz="3200" dirty="0"/>
              <a:t> con </a:t>
            </a:r>
            <a:r>
              <a:rPr lang="en-US" sz="3200" dirty="0" err="1"/>
              <a:t>los</a:t>
            </a:r>
            <a:r>
              <a:rPr lang="en-US" sz="3200" dirty="0"/>
              <a:t> </a:t>
            </a:r>
            <a:r>
              <a:rPr lang="en-US" sz="3200" dirty="0" err="1"/>
              <a:t>objetivos</a:t>
            </a:r>
            <a:r>
              <a:rPr lang="en-US" sz="3200" dirty="0"/>
              <a:t> </a:t>
            </a:r>
            <a:r>
              <a:rPr lang="en-US" sz="3200" dirty="0" err="1"/>
              <a:t>estratégicos</a:t>
            </a:r>
            <a:r>
              <a:rPr lang="en-US" sz="3200" dirty="0"/>
              <a:t> del </a:t>
            </a:r>
            <a:r>
              <a:rPr lang="en-US" sz="3200" dirty="0" err="1"/>
              <a:t>Ministerio</a:t>
            </a:r>
            <a:r>
              <a:rPr lang="en-US" sz="3200" dirty="0"/>
              <a:t> de </a:t>
            </a:r>
            <a:r>
              <a:rPr lang="en-US" sz="3200" dirty="0" err="1"/>
              <a:t>Educación</a:t>
            </a:r>
            <a:r>
              <a:rPr lang="en-US" sz="3200" dirty="0"/>
              <a:t> Superior </a:t>
            </a:r>
            <a:r>
              <a:rPr lang="en-US" sz="3200" dirty="0" err="1"/>
              <a:t>en</a:t>
            </a:r>
            <a:r>
              <a:rPr lang="en-US" sz="3200" dirty="0"/>
              <a:t> Cuba y la Agenda 2030 para </a:t>
            </a:r>
            <a:r>
              <a:rPr lang="en-US" sz="3200" dirty="0" err="1"/>
              <a:t>el</a:t>
            </a:r>
            <a:r>
              <a:rPr lang="en-US" sz="3200" dirty="0"/>
              <a:t> </a:t>
            </a:r>
            <a:r>
              <a:rPr lang="en-US" sz="3200" dirty="0" err="1"/>
              <a:t>desarrollo</a:t>
            </a:r>
            <a:r>
              <a:rPr lang="en-US" sz="3200" dirty="0"/>
              <a:t> </a:t>
            </a:r>
            <a:r>
              <a:rPr lang="en-US" sz="3200" dirty="0" err="1"/>
              <a:t>sostenible</a:t>
            </a:r>
            <a:r>
              <a:rPr lang="en-US" sz="3200" dirty="0"/>
              <a:t>, </a:t>
            </a:r>
            <a:r>
              <a:rPr lang="en-US" sz="3200" dirty="0" err="1"/>
              <a:t>pues</a:t>
            </a:r>
            <a:r>
              <a:rPr lang="en-US" sz="3200" dirty="0"/>
              <a:t> </a:t>
            </a:r>
            <a:r>
              <a:rPr lang="en-US" sz="3200" dirty="0" err="1"/>
              <a:t>dentro</a:t>
            </a:r>
            <a:r>
              <a:rPr lang="en-US" sz="3200" dirty="0"/>
              <a:t> de sus </a:t>
            </a:r>
            <a:r>
              <a:rPr lang="en-US" sz="3200" dirty="0" err="1"/>
              <a:t>metas</a:t>
            </a:r>
            <a:r>
              <a:rPr lang="en-US" sz="3200" dirty="0"/>
              <a:t> </a:t>
            </a:r>
            <a:r>
              <a:rPr lang="en-US" sz="3200" dirty="0" err="1"/>
              <a:t>está</a:t>
            </a:r>
            <a:r>
              <a:rPr lang="en-US" sz="3200" dirty="0"/>
              <a:t> </a:t>
            </a:r>
            <a:r>
              <a:rPr lang="en-US" sz="3200" dirty="0" err="1"/>
              <a:t>contribuir</a:t>
            </a:r>
            <a:r>
              <a:rPr lang="en-US" sz="3200" dirty="0"/>
              <a:t> a la </a:t>
            </a:r>
            <a:r>
              <a:rPr lang="en-US" sz="3200" dirty="0" err="1"/>
              <a:t>formación</a:t>
            </a:r>
            <a:r>
              <a:rPr lang="en-US" sz="3200" dirty="0"/>
              <a:t> de un </a:t>
            </a:r>
            <a:r>
              <a:rPr lang="en-US" sz="3200" dirty="0" err="1"/>
              <a:t>ciudadano</a:t>
            </a:r>
            <a:r>
              <a:rPr lang="en-US" sz="3200" dirty="0"/>
              <a:t> </a:t>
            </a:r>
            <a:r>
              <a:rPr lang="en-US" sz="3200" dirty="0" err="1"/>
              <a:t>globalizado</a:t>
            </a:r>
            <a:r>
              <a:rPr lang="en-US" sz="3200" dirty="0"/>
              <a:t>, a la </a:t>
            </a:r>
            <a:r>
              <a:rPr lang="en-US" sz="3200" dirty="0" err="1"/>
              <a:t>vez</a:t>
            </a:r>
            <a:r>
              <a:rPr lang="en-US" sz="3200" dirty="0"/>
              <a:t> que </a:t>
            </a:r>
            <a:r>
              <a:rPr lang="en-US" sz="3200" dirty="0" err="1"/>
              <a:t>explicitan</a:t>
            </a:r>
            <a:r>
              <a:rPr lang="en-US" sz="3200" dirty="0"/>
              <a:t> </a:t>
            </a:r>
            <a:r>
              <a:rPr lang="en-US" sz="3200" dirty="0" err="1"/>
              <a:t>acciones</a:t>
            </a:r>
            <a:r>
              <a:rPr lang="en-US" sz="3200" dirty="0"/>
              <a:t> que </a:t>
            </a:r>
            <a:r>
              <a:rPr lang="en-US" sz="3200" dirty="0" err="1"/>
              <a:t>desde</a:t>
            </a:r>
            <a:r>
              <a:rPr lang="en-US" sz="3200" dirty="0"/>
              <a:t> la </a:t>
            </a:r>
            <a:r>
              <a:rPr lang="en-US" sz="3200" dirty="0" err="1"/>
              <a:t>gestión</a:t>
            </a:r>
            <a:r>
              <a:rPr lang="en-US" sz="3200" dirty="0"/>
              <a:t> del </a:t>
            </a:r>
            <a:r>
              <a:rPr lang="en-US" sz="3200" dirty="0" err="1"/>
              <a:t>proyecto</a:t>
            </a:r>
            <a:r>
              <a:rPr lang="en-US" sz="3200" dirty="0"/>
              <a:t> sociocultural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espacios</a:t>
            </a:r>
            <a:r>
              <a:rPr lang="en-US" sz="3200" dirty="0"/>
              <a:t> </a:t>
            </a:r>
            <a:r>
              <a:rPr lang="en-US" sz="3200" dirty="0" err="1"/>
              <a:t>formales</a:t>
            </a:r>
            <a:r>
              <a:rPr lang="en-US" sz="3200" dirty="0"/>
              <a:t> y no </a:t>
            </a:r>
            <a:r>
              <a:rPr lang="en-US" sz="3200" dirty="0" err="1"/>
              <a:t>formales</a:t>
            </a:r>
            <a:r>
              <a:rPr lang="en-US" sz="3200" dirty="0"/>
              <a:t> </a:t>
            </a:r>
            <a:r>
              <a:rPr lang="en-US" sz="3200" dirty="0" err="1"/>
              <a:t>fomentan</a:t>
            </a:r>
            <a:r>
              <a:rPr lang="en-US" sz="3200" dirty="0"/>
              <a:t> </a:t>
            </a:r>
            <a:r>
              <a:rPr lang="en-US" sz="3200" dirty="0" err="1"/>
              <a:t>el</a:t>
            </a:r>
            <a:r>
              <a:rPr lang="en-US" sz="3200" dirty="0"/>
              <a:t> </a:t>
            </a:r>
            <a:r>
              <a:rPr lang="en-US" sz="3200" dirty="0" err="1"/>
              <a:t>desarrollo</a:t>
            </a:r>
            <a:r>
              <a:rPr lang="en-US" sz="3200" dirty="0"/>
              <a:t> de la </a:t>
            </a:r>
            <a:r>
              <a:rPr lang="en-US" sz="3200" dirty="0" err="1"/>
              <a:t>internacionalización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casa </a:t>
            </a:r>
            <a:r>
              <a:rPr lang="en-US" sz="3200" dirty="0" err="1"/>
              <a:t>en</a:t>
            </a:r>
            <a:r>
              <a:rPr lang="en-US" sz="3200" dirty="0"/>
              <a:t> la </a:t>
            </a:r>
            <a:r>
              <a:rPr lang="en-US" sz="3200" dirty="0" err="1"/>
              <a:t>Educación</a:t>
            </a:r>
            <a:r>
              <a:rPr lang="en-US" sz="3200" dirty="0"/>
              <a:t> Superior </a:t>
            </a:r>
            <a:r>
              <a:rPr lang="en-US" sz="3200" dirty="0" err="1"/>
              <a:t>cubana</a:t>
            </a:r>
            <a:r>
              <a:rPr lang="en-US" sz="3200" dirty="0"/>
              <a:t>, al </a:t>
            </a:r>
            <a:r>
              <a:rPr lang="en-US" sz="3200" dirty="0" err="1"/>
              <a:t>exigir</a:t>
            </a:r>
            <a:r>
              <a:rPr lang="en-US" sz="3200" dirty="0"/>
              <a:t> de </a:t>
            </a:r>
            <a:r>
              <a:rPr lang="en-US" sz="3200" dirty="0" err="1"/>
              <a:t>los</a:t>
            </a:r>
            <a:r>
              <a:rPr lang="en-US" sz="3200" dirty="0"/>
              <a:t> </a:t>
            </a:r>
            <a:r>
              <a:rPr lang="en-US" sz="3200" dirty="0" err="1"/>
              <a:t>participantes</a:t>
            </a:r>
            <a:r>
              <a:rPr lang="en-US" sz="3200" dirty="0"/>
              <a:t> </a:t>
            </a:r>
            <a:r>
              <a:rPr lang="en-US" sz="3200" dirty="0" err="1"/>
              <a:t>el</a:t>
            </a:r>
            <a:r>
              <a:rPr lang="en-US" sz="3200" dirty="0"/>
              <a:t> </a:t>
            </a:r>
            <a:r>
              <a:rPr lang="en-US" sz="3200" dirty="0" err="1"/>
              <a:t>despliegue</a:t>
            </a:r>
            <a:r>
              <a:rPr lang="en-US" sz="3200" dirty="0"/>
              <a:t> de </a:t>
            </a:r>
            <a:r>
              <a:rPr lang="en-US" sz="3200" dirty="0" err="1"/>
              <a:t>competencias</a:t>
            </a:r>
            <a:r>
              <a:rPr lang="en-US" sz="3200" dirty="0"/>
              <a:t> </a:t>
            </a:r>
            <a:r>
              <a:rPr lang="en-US" sz="3200" dirty="0" err="1"/>
              <a:t>multiculturales</a:t>
            </a:r>
            <a:r>
              <a:rPr lang="en-US" sz="3200" dirty="0"/>
              <a:t>, </a:t>
            </a:r>
            <a:r>
              <a:rPr lang="en-US" sz="3200" dirty="0" err="1"/>
              <a:t>tolerancia</a:t>
            </a:r>
            <a:r>
              <a:rPr lang="en-US" sz="3200" dirty="0"/>
              <a:t>, </a:t>
            </a:r>
            <a:r>
              <a:rPr lang="en-US" sz="3200" dirty="0" err="1"/>
              <a:t>agilidad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la </a:t>
            </a:r>
            <a:r>
              <a:rPr lang="en-US" sz="3200" dirty="0" err="1"/>
              <a:t>búsqueda</a:t>
            </a:r>
            <a:r>
              <a:rPr lang="en-US" sz="3200" dirty="0"/>
              <a:t> de </a:t>
            </a:r>
            <a:r>
              <a:rPr lang="en-US" sz="3200" dirty="0" err="1"/>
              <a:t>soluciones</a:t>
            </a:r>
            <a:r>
              <a:rPr lang="en-US" sz="3200" dirty="0"/>
              <a:t> y </a:t>
            </a:r>
            <a:r>
              <a:rPr lang="en-US" sz="3200" dirty="0" err="1"/>
              <a:t>apertura</a:t>
            </a:r>
            <a:r>
              <a:rPr lang="en-US" sz="3200" dirty="0"/>
              <a:t> a la </a:t>
            </a:r>
            <a:r>
              <a:rPr lang="en-US" sz="3200" dirty="0" err="1"/>
              <a:t>retroalimentación</a:t>
            </a:r>
            <a:r>
              <a:rPr lang="en-US" sz="3200" dirty="0"/>
              <a:t>. </a:t>
            </a:r>
            <a:r>
              <a:rPr lang="en-US" sz="3200" dirty="0" err="1"/>
              <a:t>Todo</a:t>
            </a:r>
            <a:r>
              <a:rPr lang="en-US" sz="3200" dirty="0"/>
              <a:t> </a:t>
            </a:r>
            <a:r>
              <a:rPr lang="en-US" sz="3200" dirty="0" err="1"/>
              <a:t>ello</a:t>
            </a:r>
            <a:r>
              <a:rPr lang="en-US" sz="3200" dirty="0"/>
              <a:t> </a:t>
            </a:r>
            <a:r>
              <a:rPr lang="en-US" sz="3200" dirty="0" err="1"/>
              <a:t>abre</a:t>
            </a:r>
            <a:r>
              <a:rPr lang="en-US" sz="3200" dirty="0"/>
              <a:t> un </a:t>
            </a:r>
            <a:r>
              <a:rPr lang="en-US" sz="3200" dirty="0" err="1"/>
              <a:t>espacio</a:t>
            </a:r>
            <a:r>
              <a:rPr lang="en-US" sz="3200" dirty="0"/>
              <a:t> a la </a:t>
            </a:r>
            <a:r>
              <a:rPr lang="en-US" sz="3200" dirty="0" err="1"/>
              <a:t>innovación</a:t>
            </a:r>
            <a:r>
              <a:rPr lang="en-US" sz="3200" dirty="0"/>
              <a:t> al </a:t>
            </a:r>
            <a:r>
              <a:rPr lang="en-US" sz="3200" dirty="0" err="1"/>
              <a:t>proponer</a:t>
            </a:r>
            <a:r>
              <a:rPr lang="en-US" sz="3200" dirty="0"/>
              <a:t> </a:t>
            </a:r>
            <a:r>
              <a:rPr lang="en-US" sz="3200" dirty="0" err="1"/>
              <a:t>una</a:t>
            </a:r>
            <a:r>
              <a:rPr lang="en-US" sz="3200" dirty="0"/>
              <a:t> </a:t>
            </a:r>
            <a:r>
              <a:rPr lang="en-US" sz="3200" dirty="0" err="1"/>
              <a:t>renovada</a:t>
            </a:r>
            <a:r>
              <a:rPr lang="en-US" sz="3200" dirty="0"/>
              <a:t> </a:t>
            </a:r>
            <a:r>
              <a:rPr lang="en-US" sz="3200" dirty="0" err="1"/>
              <a:t>práctica</a:t>
            </a:r>
            <a:r>
              <a:rPr lang="en-US" sz="3200" dirty="0"/>
              <a:t> </a:t>
            </a:r>
            <a:r>
              <a:rPr lang="en-US" sz="3200" dirty="0" err="1"/>
              <a:t>socioeducativa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la </a:t>
            </a:r>
            <a:r>
              <a:rPr lang="en-US" sz="3200" dirty="0" err="1"/>
              <a:t>gestión</a:t>
            </a:r>
            <a:r>
              <a:rPr lang="en-US" sz="3200" dirty="0"/>
              <a:t> del </a:t>
            </a:r>
            <a:r>
              <a:rPr lang="en-US" sz="3200" dirty="0" err="1"/>
              <a:t>proyecto</a:t>
            </a:r>
            <a:r>
              <a:rPr lang="en-US" sz="3200" dirty="0"/>
              <a:t> sociocultural </a:t>
            </a:r>
            <a:r>
              <a:rPr lang="en-US" sz="3200" dirty="0" err="1"/>
              <a:t>desde</a:t>
            </a:r>
            <a:r>
              <a:rPr lang="en-US" sz="3200" dirty="0"/>
              <a:t> la </a:t>
            </a:r>
            <a:r>
              <a:rPr lang="en-US" sz="3200" dirty="0" err="1"/>
              <a:t>internacionalización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casa, </a:t>
            </a:r>
            <a:r>
              <a:rPr lang="en-US" sz="3200" dirty="0" err="1"/>
              <a:t>reconocida</a:t>
            </a:r>
            <a:r>
              <a:rPr lang="en-US" sz="3200" dirty="0"/>
              <a:t> </a:t>
            </a:r>
            <a:r>
              <a:rPr lang="en-US" sz="3200" dirty="0" err="1"/>
              <a:t>categoría</a:t>
            </a:r>
            <a:r>
              <a:rPr lang="en-US" sz="3200" dirty="0"/>
              <a:t> del </a:t>
            </a:r>
            <a:r>
              <a:rPr lang="en-US" sz="3200" dirty="0" err="1"/>
              <a:t>proceso</a:t>
            </a:r>
            <a:r>
              <a:rPr lang="en-US" sz="3200" dirty="0"/>
              <a:t> de </a:t>
            </a:r>
            <a:r>
              <a:rPr lang="en-US" sz="3200" dirty="0" err="1"/>
              <a:t>internacionalización</a:t>
            </a:r>
            <a:r>
              <a:rPr lang="en-US" sz="3200" dirty="0"/>
              <a:t> de la </a:t>
            </a:r>
            <a:r>
              <a:rPr lang="en-US" sz="3200" dirty="0" err="1"/>
              <a:t>Educación</a:t>
            </a:r>
            <a:r>
              <a:rPr lang="en-US" sz="3200" dirty="0"/>
              <a:t> Superior, lo </a:t>
            </a:r>
            <a:r>
              <a:rPr lang="en-US" sz="3200" dirty="0" err="1"/>
              <a:t>cual</a:t>
            </a:r>
            <a:r>
              <a:rPr lang="en-US" sz="3200" dirty="0"/>
              <a:t> </a:t>
            </a:r>
            <a:r>
              <a:rPr lang="en-US" sz="3200" dirty="0" err="1"/>
              <a:t>hace</a:t>
            </a:r>
            <a:r>
              <a:rPr lang="en-US" sz="3200" dirty="0"/>
              <a:t> </a:t>
            </a:r>
            <a:r>
              <a:rPr lang="en-US" sz="3200" dirty="0" err="1"/>
              <a:t>necesario</a:t>
            </a:r>
            <a:r>
              <a:rPr lang="en-US" sz="3200" dirty="0"/>
              <a:t>  </a:t>
            </a:r>
            <a:r>
              <a:rPr lang="en-US" sz="3200" dirty="0" err="1"/>
              <a:t>redimensionar</a:t>
            </a:r>
            <a:r>
              <a:rPr lang="en-US" sz="3200" dirty="0"/>
              <a:t> la </a:t>
            </a:r>
            <a:r>
              <a:rPr lang="en-US" sz="3200" dirty="0" err="1"/>
              <a:t>gestión</a:t>
            </a:r>
            <a:r>
              <a:rPr lang="en-US" sz="3200" dirty="0"/>
              <a:t> del </a:t>
            </a:r>
            <a:r>
              <a:rPr lang="en-US" sz="3200" dirty="0" err="1"/>
              <a:t>proyecto</a:t>
            </a:r>
            <a:r>
              <a:rPr lang="en-US" sz="3200" dirty="0"/>
              <a:t> sociocultural a </a:t>
            </a:r>
            <a:r>
              <a:rPr lang="en-US" sz="3200" dirty="0" err="1"/>
              <a:t>partir</a:t>
            </a:r>
            <a:r>
              <a:rPr lang="en-US" sz="3200" dirty="0"/>
              <a:t> de </a:t>
            </a:r>
            <a:r>
              <a:rPr lang="en-US" sz="3200" dirty="0" err="1"/>
              <a:t>una</a:t>
            </a:r>
            <a:r>
              <a:rPr lang="en-US" sz="3200" dirty="0"/>
              <a:t> </a:t>
            </a:r>
            <a:r>
              <a:rPr lang="en-US" sz="3200" dirty="0" err="1"/>
              <a:t>nueva</a:t>
            </a:r>
            <a:r>
              <a:rPr lang="en-US" sz="3200" dirty="0"/>
              <a:t> </a:t>
            </a:r>
            <a:r>
              <a:rPr lang="en-US" sz="3200" dirty="0" err="1"/>
              <a:t>visión</a:t>
            </a:r>
            <a:r>
              <a:rPr lang="en-US" sz="3200" dirty="0"/>
              <a:t>, </a:t>
            </a:r>
            <a:r>
              <a:rPr lang="en-US" sz="3200" dirty="0" err="1"/>
              <a:t>integrando</a:t>
            </a:r>
            <a:r>
              <a:rPr lang="en-US" sz="3200" dirty="0"/>
              <a:t> </a:t>
            </a:r>
            <a:r>
              <a:rPr lang="en-US" sz="3200" dirty="0" err="1"/>
              <a:t>éste</a:t>
            </a:r>
            <a:r>
              <a:rPr lang="en-US" sz="3200" dirty="0"/>
              <a:t> al </a:t>
            </a:r>
            <a:r>
              <a:rPr lang="en-US" sz="3200" dirty="0" err="1"/>
              <a:t>proceso</a:t>
            </a:r>
            <a:r>
              <a:rPr lang="en-US" sz="3200" dirty="0"/>
              <a:t> de </a:t>
            </a:r>
            <a:r>
              <a:rPr lang="en-US" sz="3200" dirty="0" err="1"/>
              <a:t>internacionalización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casa, y </a:t>
            </a:r>
            <a:r>
              <a:rPr lang="en-US" sz="3200" dirty="0" err="1"/>
              <a:t>dirigir</a:t>
            </a:r>
            <a:r>
              <a:rPr lang="en-US" sz="3200" dirty="0"/>
              <a:t> sus </a:t>
            </a:r>
            <a:r>
              <a:rPr lang="en-US" sz="3200" dirty="0" err="1"/>
              <a:t>esfuerzos</a:t>
            </a:r>
            <a:r>
              <a:rPr lang="en-US" sz="3200" dirty="0"/>
              <a:t> al </a:t>
            </a:r>
            <a:r>
              <a:rPr lang="en-US" sz="3200" dirty="0" err="1"/>
              <a:t>cumplimiento</a:t>
            </a:r>
            <a:r>
              <a:rPr lang="en-US" sz="3200" dirty="0"/>
              <a:t> de </a:t>
            </a:r>
            <a:r>
              <a:rPr lang="en-US" sz="3200" dirty="0" err="1"/>
              <a:t>los</a:t>
            </a:r>
            <a:r>
              <a:rPr lang="en-US" sz="3200" dirty="0"/>
              <a:t> </a:t>
            </a:r>
            <a:r>
              <a:rPr lang="en-US" sz="3200" dirty="0" err="1"/>
              <a:t>objetivos</a:t>
            </a:r>
            <a:r>
              <a:rPr lang="en-US" sz="3200" dirty="0"/>
              <a:t> de </a:t>
            </a:r>
            <a:r>
              <a:rPr lang="en-US" sz="3200" dirty="0" err="1"/>
              <a:t>desarrollo</a:t>
            </a:r>
            <a:r>
              <a:rPr lang="en-US" sz="3200" dirty="0"/>
              <a:t> </a:t>
            </a:r>
            <a:r>
              <a:rPr lang="en-US" sz="3200" dirty="0" err="1"/>
              <a:t>sostenible</a:t>
            </a:r>
            <a:r>
              <a:rPr lang="en-US" sz="3200" dirty="0"/>
              <a:t> de la Agenda 2030.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6149788" y="2513586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4. REFERENCIAS BIBLIOGRÁFICAS</a:t>
            </a:r>
          </a:p>
        </p:txBody>
      </p:sp>
      <p:sp>
        <p:nvSpPr>
          <p:cNvPr id="3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746996" y="29787659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>
                <a:solidFill>
                  <a:srgbClr val="002060"/>
                </a:solidFill>
              </a:rPr>
              <a:t>AGRADECIMIENTOS</a:t>
            </a:r>
          </a:p>
        </p:txBody>
      </p:sp>
      <p:sp>
        <p:nvSpPr>
          <p:cNvPr id="40" name="Rectángulo 39"/>
          <p:cNvSpPr/>
          <p:nvPr/>
        </p:nvSpPr>
        <p:spPr>
          <a:xfrm>
            <a:off x="1181100" y="9501686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646990" y="14467503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200" dirty="0"/>
          </a:p>
        </p:txBody>
      </p:sp>
      <p:sp>
        <p:nvSpPr>
          <p:cNvPr id="42" name="Rectángulo 41"/>
          <p:cNvSpPr/>
          <p:nvPr/>
        </p:nvSpPr>
        <p:spPr>
          <a:xfrm>
            <a:off x="1194531" y="12539973"/>
            <a:ext cx="19131795" cy="75387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237017" y="21337614"/>
            <a:ext cx="19131794" cy="37664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dirty="0"/>
              <a:t>La </a:t>
            </a:r>
            <a:r>
              <a:rPr lang="en-US" sz="3200" dirty="0" err="1"/>
              <a:t>misión</a:t>
            </a:r>
            <a:r>
              <a:rPr lang="en-US" sz="3200" dirty="0"/>
              <a:t> de la </a:t>
            </a:r>
            <a:r>
              <a:rPr lang="en-US" sz="3200" dirty="0" err="1"/>
              <a:t>universidad</a:t>
            </a:r>
            <a:r>
              <a:rPr lang="en-US" sz="3200" dirty="0"/>
              <a:t> </a:t>
            </a:r>
            <a:r>
              <a:rPr lang="en-US" sz="3200" dirty="0" err="1"/>
              <a:t>contemporánea</a:t>
            </a:r>
            <a:r>
              <a:rPr lang="en-US" sz="3200" dirty="0"/>
              <a:t> se </a:t>
            </a:r>
            <a:r>
              <a:rPr lang="en-US" sz="3200" dirty="0" err="1"/>
              <a:t>ajusta</a:t>
            </a:r>
            <a:r>
              <a:rPr lang="en-US" sz="3200" dirty="0"/>
              <a:t> a </a:t>
            </a:r>
            <a:r>
              <a:rPr lang="en-US" sz="3200" dirty="0" err="1"/>
              <a:t>nuevas</a:t>
            </a:r>
            <a:r>
              <a:rPr lang="en-US" sz="3200" dirty="0"/>
              <a:t> </a:t>
            </a:r>
            <a:r>
              <a:rPr lang="en-US" sz="3200" dirty="0" err="1"/>
              <a:t>prácticas</a:t>
            </a:r>
            <a:r>
              <a:rPr lang="en-US" sz="3200" dirty="0"/>
              <a:t> </a:t>
            </a:r>
            <a:r>
              <a:rPr lang="en-US" sz="3200" dirty="0" err="1"/>
              <a:t>determinadas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estrategias</a:t>
            </a:r>
            <a:r>
              <a:rPr lang="en-US" sz="3200" dirty="0"/>
              <a:t> de </a:t>
            </a:r>
            <a:r>
              <a:rPr lang="en-US" sz="3200" dirty="0" err="1"/>
              <a:t>desarrollo</a:t>
            </a:r>
            <a:r>
              <a:rPr lang="en-US" sz="3200" dirty="0"/>
              <a:t> local y un </a:t>
            </a:r>
            <a:r>
              <a:rPr lang="en-US" sz="3200" dirty="0" err="1"/>
              <a:t>enfoque</a:t>
            </a:r>
            <a:r>
              <a:rPr lang="en-US" sz="3200" dirty="0"/>
              <a:t> sociocultural de la </a:t>
            </a:r>
            <a:r>
              <a:rPr lang="en-US" sz="3200" dirty="0" err="1"/>
              <a:t>gestión</a:t>
            </a:r>
            <a:r>
              <a:rPr lang="en-US" sz="3200" dirty="0"/>
              <a:t> de </a:t>
            </a:r>
            <a:r>
              <a:rPr lang="en-US" sz="3200" dirty="0" err="1"/>
              <a:t>proyectos</a:t>
            </a:r>
            <a:r>
              <a:rPr lang="en-US" sz="3200" dirty="0"/>
              <a:t> </a:t>
            </a:r>
            <a:r>
              <a:rPr lang="en-US" sz="3200" dirty="0" err="1"/>
              <a:t>universitarios</a:t>
            </a:r>
            <a:r>
              <a:rPr lang="en-US" sz="3200" dirty="0"/>
              <a:t>, para </a:t>
            </a:r>
            <a:r>
              <a:rPr lang="en-US" sz="3200" dirty="0" err="1"/>
              <a:t>contribuir</a:t>
            </a:r>
            <a:r>
              <a:rPr lang="en-US" sz="3200" dirty="0"/>
              <a:t> a la </a:t>
            </a:r>
            <a:r>
              <a:rPr lang="en-US" sz="3200" dirty="0" err="1"/>
              <a:t>solución</a:t>
            </a:r>
            <a:r>
              <a:rPr lang="en-US" sz="3200" dirty="0"/>
              <a:t> de </a:t>
            </a:r>
            <a:r>
              <a:rPr lang="en-US" sz="3200" dirty="0" err="1"/>
              <a:t>problemas</a:t>
            </a:r>
            <a:r>
              <a:rPr lang="en-US" sz="3200" dirty="0"/>
              <a:t> </a:t>
            </a:r>
            <a:r>
              <a:rPr lang="en-US" sz="3200" dirty="0" err="1"/>
              <a:t>desde</a:t>
            </a:r>
            <a:r>
              <a:rPr lang="en-US" sz="3200" dirty="0"/>
              <a:t> la </a:t>
            </a:r>
            <a:r>
              <a:rPr lang="en-US" sz="3200" dirty="0" err="1"/>
              <a:t>cultura</a:t>
            </a:r>
            <a:r>
              <a:rPr lang="en-US" sz="3200" dirty="0"/>
              <a:t> de la </a:t>
            </a:r>
            <a:r>
              <a:rPr lang="en-US" sz="3200" dirty="0" err="1"/>
              <a:t>profesión</a:t>
            </a:r>
            <a:r>
              <a:rPr lang="en-US" sz="3200" dirty="0"/>
              <a:t>.</a:t>
            </a:r>
          </a:p>
          <a:p>
            <a:pPr algn="just"/>
            <a:r>
              <a:rPr lang="en-US" sz="3200" dirty="0"/>
              <a:t>El </a:t>
            </a:r>
            <a:r>
              <a:rPr lang="en-US" sz="3200" dirty="0" err="1"/>
              <a:t>establecimiento</a:t>
            </a:r>
            <a:r>
              <a:rPr lang="en-US" sz="3200" dirty="0"/>
              <a:t> de </a:t>
            </a:r>
            <a:r>
              <a:rPr lang="en-US" sz="3200" dirty="0" err="1"/>
              <a:t>nexos</a:t>
            </a:r>
            <a:r>
              <a:rPr lang="en-US" sz="3200" dirty="0"/>
              <a:t> entre </a:t>
            </a:r>
            <a:r>
              <a:rPr lang="en-US" sz="3200" dirty="0" err="1"/>
              <a:t>proyectos</a:t>
            </a:r>
            <a:r>
              <a:rPr lang="en-US" sz="3200" dirty="0"/>
              <a:t> </a:t>
            </a:r>
            <a:r>
              <a:rPr lang="en-US" sz="3200" dirty="0" err="1"/>
              <a:t>socioculturales</a:t>
            </a:r>
            <a:r>
              <a:rPr lang="en-US" sz="3200" dirty="0"/>
              <a:t>, </a:t>
            </a:r>
            <a:r>
              <a:rPr lang="en-US" sz="3200" dirty="0" err="1"/>
              <a:t>internacionalización</a:t>
            </a:r>
            <a:r>
              <a:rPr lang="en-US" sz="3200" dirty="0"/>
              <a:t>, </a:t>
            </a:r>
            <a:r>
              <a:rPr lang="en-US" sz="3200" dirty="0" err="1"/>
              <a:t>definiciones</a:t>
            </a:r>
            <a:r>
              <a:rPr lang="en-US" sz="3200" dirty="0"/>
              <a:t> de </a:t>
            </a:r>
            <a:r>
              <a:rPr lang="en-US" sz="3200" dirty="0" err="1"/>
              <a:t>cultura</a:t>
            </a:r>
            <a:r>
              <a:rPr lang="en-US" sz="3200" dirty="0"/>
              <a:t>, la </a:t>
            </a:r>
            <a:r>
              <a:rPr lang="en-US" sz="3200" dirty="0" err="1"/>
              <a:t>práctica</a:t>
            </a:r>
            <a:r>
              <a:rPr lang="en-US" sz="3200" dirty="0"/>
              <a:t> social de </a:t>
            </a:r>
            <a:r>
              <a:rPr lang="en-US" sz="3200" dirty="0" err="1"/>
              <a:t>estudiantes</a:t>
            </a:r>
            <a:r>
              <a:rPr lang="en-US" sz="3200" dirty="0"/>
              <a:t> </a:t>
            </a:r>
            <a:r>
              <a:rPr lang="en-US" sz="3200" dirty="0" err="1"/>
              <a:t>universitarios</a:t>
            </a:r>
            <a:r>
              <a:rPr lang="en-US" sz="3200" dirty="0"/>
              <a:t> y la </a:t>
            </a:r>
            <a:r>
              <a:rPr lang="en-US" sz="3200" dirty="0" err="1"/>
              <a:t>gestión</a:t>
            </a:r>
            <a:r>
              <a:rPr lang="en-US" sz="3200" dirty="0"/>
              <a:t> que, </a:t>
            </a:r>
            <a:r>
              <a:rPr lang="en-US" sz="3200" dirty="0" err="1"/>
              <a:t>desde</a:t>
            </a:r>
            <a:r>
              <a:rPr lang="en-US" sz="3200" dirty="0"/>
              <a:t> la </a:t>
            </a:r>
            <a:r>
              <a:rPr lang="en-US" sz="3200" dirty="0" err="1"/>
              <a:t>Extensión</a:t>
            </a:r>
            <a:r>
              <a:rPr lang="en-US" sz="3200" dirty="0"/>
              <a:t> </a:t>
            </a:r>
            <a:r>
              <a:rPr lang="en-US" sz="3200" dirty="0" err="1"/>
              <a:t>Universitaria</a:t>
            </a:r>
            <a:r>
              <a:rPr lang="en-US" sz="3200" dirty="0"/>
              <a:t>, </a:t>
            </a:r>
            <a:r>
              <a:rPr lang="en-US" sz="3200" dirty="0" err="1"/>
              <a:t>como</a:t>
            </a:r>
            <a:r>
              <a:rPr lang="en-US" sz="3200" dirty="0"/>
              <a:t> </a:t>
            </a:r>
            <a:r>
              <a:rPr lang="en-US" sz="3200" dirty="0" err="1"/>
              <a:t>proceso</a:t>
            </a:r>
            <a:r>
              <a:rPr lang="en-US" sz="3200" dirty="0"/>
              <a:t> </a:t>
            </a:r>
            <a:r>
              <a:rPr lang="en-US" sz="3200" dirty="0" err="1"/>
              <a:t>sustantivo</a:t>
            </a:r>
            <a:r>
              <a:rPr lang="en-US" sz="3200" dirty="0"/>
              <a:t> se </a:t>
            </a:r>
            <a:r>
              <a:rPr lang="en-US" sz="3200" dirty="0" err="1"/>
              <a:t>hace</a:t>
            </a:r>
            <a:r>
              <a:rPr lang="en-US" sz="3200" dirty="0"/>
              <a:t> de </a:t>
            </a:r>
            <a:r>
              <a:rPr lang="en-US" sz="3200" dirty="0" err="1"/>
              <a:t>estos</a:t>
            </a:r>
            <a:r>
              <a:rPr lang="en-US" sz="3200" dirty="0"/>
              <a:t> </a:t>
            </a:r>
            <a:r>
              <a:rPr lang="en-US" sz="3200" dirty="0" err="1"/>
              <a:t>proyectos</a:t>
            </a:r>
            <a:r>
              <a:rPr lang="en-US" sz="3200" dirty="0"/>
              <a:t>, </a:t>
            </a:r>
            <a:r>
              <a:rPr lang="en-US" sz="3200" dirty="0" err="1"/>
              <a:t>puede</a:t>
            </a:r>
            <a:r>
              <a:rPr lang="en-US" sz="3200" dirty="0"/>
              <a:t> </a:t>
            </a:r>
            <a:r>
              <a:rPr lang="en-US" sz="3200" dirty="0" err="1"/>
              <a:t>contribuir</a:t>
            </a:r>
            <a:r>
              <a:rPr lang="en-US" sz="3200" dirty="0"/>
              <a:t> a </a:t>
            </a:r>
            <a:r>
              <a:rPr lang="en-US" sz="3200" dirty="0" err="1"/>
              <a:t>garantizar</a:t>
            </a:r>
            <a:r>
              <a:rPr lang="en-US" sz="3200" dirty="0"/>
              <a:t> un </a:t>
            </a:r>
            <a:r>
              <a:rPr lang="en-US" sz="3200" dirty="0" err="1"/>
              <a:t>sistema</a:t>
            </a:r>
            <a:r>
              <a:rPr lang="en-US" sz="3200" dirty="0"/>
              <a:t> de </a:t>
            </a:r>
            <a:r>
              <a:rPr lang="en-US" sz="3200" dirty="0" err="1"/>
              <a:t>acciones</a:t>
            </a:r>
            <a:r>
              <a:rPr lang="en-US" sz="3200" dirty="0"/>
              <a:t> que </a:t>
            </a:r>
            <a:r>
              <a:rPr lang="en-US" sz="3200" dirty="0" err="1"/>
              <a:t>tributan</a:t>
            </a:r>
            <a:r>
              <a:rPr lang="en-US" sz="3200" dirty="0"/>
              <a:t> al </a:t>
            </a:r>
            <a:r>
              <a:rPr lang="en-US" sz="3200" dirty="0" err="1"/>
              <a:t>modelo</a:t>
            </a:r>
            <a:r>
              <a:rPr lang="en-US" sz="3200" dirty="0"/>
              <a:t> del </a:t>
            </a:r>
            <a:r>
              <a:rPr lang="en-US" sz="3200" dirty="0" err="1"/>
              <a:t>profesional</a:t>
            </a:r>
            <a:r>
              <a:rPr lang="en-US" sz="3200" dirty="0"/>
              <a:t> a que se </a:t>
            </a:r>
            <a:r>
              <a:rPr lang="en-US" sz="3200" dirty="0" err="1"/>
              <a:t>aspira</a:t>
            </a:r>
            <a:r>
              <a:rPr lang="en-US" sz="3200" dirty="0"/>
              <a:t>, </a:t>
            </a:r>
            <a:r>
              <a:rPr lang="en-US" sz="3200" dirty="0" err="1"/>
              <a:t>integrando</a:t>
            </a:r>
            <a:r>
              <a:rPr lang="en-US" sz="3200" dirty="0"/>
              <a:t> </a:t>
            </a:r>
            <a:r>
              <a:rPr lang="en-US" sz="3200" dirty="0" err="1"/>
              <a:t>practicas</a:t>
            </a:r>
            <a:r>
              <a:rPr lang="en-US" sz="3200" dirty="0"/>
              <a:t> </a:t>
            </a:r>
            <a:r>
              <a:rPr lang="en-US" sz="3200" dirty="0" err="1"/>
              <a:t>innovadoras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correspondencia</a:t>
            </a:r>
            <a:r>
              <a:rPr lang="en-US" sz="3200" dirty="0"/>
              <a:t> con </a:t>
            </a:r>
            <a:r>
              <a:rPr lang="en-US" sz="3200" dirty="0" err="1"/>
              <a:t>los</a:t>
            </a:r>
            <a:r>
              <a:rPr lang="en-US" sz="3200" dirty="0"/>
              <a:t> </a:t>
            </a:r>
            <a:r>
              <a:rPr lang="en-US" sz="3200" dirty="0" err="1"/>
              <a:t>objetivos</a:t>
            </a:r>
            <a:r>
              <a:rPr lang="en-US" sz="3200" dirty="0"/>
              <a:t> </a:t>
            </a:r>
            <a:r>
              <a:rPr lang="en-US" sz="3200" dirty="0" err="1"/>
              <a:t>estratégicos</a:t>
            </a:r>
            <a:r>
              <a:rPr lang="en-US" sz="3200" dirty="0"/>
              <a:t> del </a:t>
            </a:r>
            <a:r>
              <a:rPr lang="en-US" sz="3200" dirty="0" err="1"/>
              <a:t>Ministerio</a:t>
            </a:r>
            <a:r>
              <a:rPr lang="en-US" sz="3200" dirty="0"/>
              <a:t> de </a:t>
            </a:r>
            <a:r>
              <a:rPr lang="en-US" sz="3200" dirty="0" err="1"/>
              <a:t>Educación</a:t>
            </a:r>
            <a:r>
              <a:rPr lang="en-US" sz="3200" dirty="0"/>
              <a:t> Superior </a:t>
            </a:r>
            <a:r>
              <a:rPr lang="en-US" sz="3200" dirty="0" err="1"/>
              <a:t>en</a:t>
            </a:r>
            <a:r>
              <a:rPr lang="en-US" sz="3200" dirty="0"/>
              <a:t> Cuba.</a:t>
            </a:r>
          </a:p>
        </p:txBody>
      </p:sp>
      <p:sp>
        <p:nvSpPr>
          <p:cNvPr id="44" name="Rectángulo 43"/>
          <p:cNvSpPr/>
          <p:nvPr/>
        </p:nvSpPr>
        <p:spPr>
          <a:xfrm>
            <a:off x="1262091" y="21278430"/>
            <a:ext cx="19131795" cy="38255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646990" y="22697193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200" dirty="0"/>
          </a:p>
        </p:txBody>
      </p:sp>
      <p:sp>
        <p:nvSpPr>
          <p:cNvPr id="46" name="Rectángulo 45"/>
          <p:cNvSpPr/>
          <p:nvPr/>
        </p:nvSpPr>
        <p:spPr>
          <a:xfrm>
            <a:off x="1247903" y="26172174"/>
            <a:ext cx="19131795" cy="36154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6149788" y="20098587"/>
            <a:ext cx="10093882" cy="10635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1685842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889339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INTRODUCCIÓN (OBJETIVOS)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864178" y="30241585"/>
            <a:ext cx="19131795" cy="509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dirty="0"/>
              <a:t>Al </a:t>
            </a:r>
            <a:r>
              <a:rPr lang="en-US" sz="2800" dirty="0" err="1"/>
              <a:t>Comité</a:t>
            </a:r>
            <a:r>
              <a:rPr lang="en-US" sz="2800" dirty="0"/>
              <a:t> </a:t>
            </a:r>
            <a:r>
              <a:rPr lang="en-US" sz="2800" dirty="0" err="1"/>
              <a:t>Organizador</a:t>
            </a:r>
            <a:r>
              <a:rPr lang="en-US" sz="2800" dirty="0"/>
              <a:t> de Universidad 2024, </a:t>
            </a:r>
            <a:r>
              <a:rPr lang="en-US" sz="2800" dirty="0" err="1"/>
              <a:t>por</a:t>
            </a:r>
            <a:r>
              <a:rPr lang="en-US" sz="2800" dirty="0"/>
              <a:t> </a:t>
            </a:r>
            <a:r>
              <a:rPr lang="en-US" sz="2800" dirty="0" err="1"/>
              <a:t>propiciar</a:t>
            </a:r>
            <a:r>
              <a:rPr lang="en-US" sz="2800" dirty="0"/>
              <a:t> </a:t>
            </a:r>
            <a:r>
              <a:rPr lang="en-US" sz="2800" dirty="0" err="1"/>
              <a:t>el</a:t>
            </a:r>
            <a:r>
              <a:rPr lang="en-US" sz="2800" dirty="0"/>
              <a:t> </a:t>
            </a:r>
            <a:r>
              <a:rPr lang="en-US" sz="2800" dirty="0" err="1"/>
              <a:t>intercambio</a:t>
            </a:r>
            <a:r>
              <a:rPr lang="en-US" sz="2800" dirty="0"/>
              <a:t> y </a:t>
            </a:r>
            <a:r>
              <a:rPr lang="en-US" sz="2800" dirty="0" err="1"/>
              <a:t>actualización</a:t>
            </a:r>
            <a:r>
              <a:rPr lang="en-US" sz="2800" dirty="0"/>
              <a:t> de </a:t>
            </a:r>
            <a:r>
              <a:rPr lang="en-US" sz="2800" dirty="0" err="1"/>
              <a:t>innovadoras</a:t>
            </a:r>
            <a:r>
              <a:rPr lang="en-US" sz="2800" dirty="0"/>
              <a:t> </a:t>
            </a:r>
            <a:r>
              <a:rPr lang="en-US" sz="2800" dirty="0" err="1"/>
              <a:t>experiencias</a:t>
            </a:r>
            <a:r>
              <a:rPr lang="en-US" sz="2800" dirty="0"/>
              <a:t> </a:t>
            </a:r>
            <a:r>
              <a:rPr lang="en-US" sz="2800" dirty="0" err="1"/>
              <a:t>educativas</a:t>
            </a:r>
            <a:r>
              <a:rPr lang="en-US" sz="2800" dirty="0"/>
              <a:t>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C38BEB3-2554-D83E-695B-A80AAB2BEC9C}"/>
              </a:ext>
            </a:extLst>
          </p:cNvPr>
          <p:cNvSpPr txBox="1"/>
          <p:nvPr/>
        </p:nvSpPr>
        <p:spPr>
          <a:xfrm>
            <a:off x="1258788" y="26235882"/>
            <a:ext cx="1911002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3200" dirty="0"/>
              <a:t>Almazán del Olmo, S. y. ( 2006). Compilación Cultura cubana, colonia. . La Habana: Félix Varela.</a:t>
            </a:r>
          </a:p>
          <a:p>
            <a:pPr algn="just"/>
            <a:r>
              <a:rPr lang="es-ES" sz="3200" dirty="0" err="1"/>
              <a:t>ANUlES</a:t>
            </a:r>
            <a:r>
              <a:rPr lang="es-ES" sz="3200" dirty="0"/>
              <a:t> . (2000). La Educación Superior en el Siglo XXI - Líneas estratégicas de desarrollo. Una propuesta de la </a:t>
            </a:r>
            <a:r>
              <a:rPr lang="es-ES" sz="3200" dirty="0" err="1"/>
              <a:t>ANUlES</a:t>
            </a:r>
            <a:r>
              <a:rPr lang="es-ES" sz="3200" dirty="0"/>
              <a:t>. . </a:t>
            </a:r>
            <a:r>
              <a:rPr lang="es-ES" sz="3200" dirty="0" err="1"/>
              <a:t>ANUlES</a:t>
            </a:r>
            <a:r>
              <a:rPr lang="es-ES" sz="3200" dirty="0"/>
              <a:t> (2000). La Educación Superior en el Siglo XXI -, 113-129.</a:t>
            </a:r>
          </a:p>
          <a:p>
            <a:pPr algn="just"/>
            <a:r>
              <a:rPr lang="es-ES" sz="3200" dirty="0"/>
              <a:t>.Crespo, M. (2022). Gestión de proyectos socioculturales e internacionalización en casa:</a:t>
            </a:r>
          </a:p>
          <a:p>
            <a:pPr algn="just"/>
            <a:r>
              <a:rPr lang="es-ES" sz="3200" dirty="0"/>
              <a:t>metas y necesidades. RIIED http://</a:t>
            </a:r>
            <a:r>
              <a:rPr lang="es-ES" sz="3200" dirty="0" err="1"/>
              <a:t>www.riied.org</a:t>
            </a:r>
            <a:r>
              <a:rPr lang="es-ES" sz="3200" dirty="0"/>
              <a:t>, 76-84.</a:t>
            </a:r>
          </a:p>
          <a:p>
            <a:pPr algn="just"/>
            <a:r>
              <a:rPr lang="es-ES" sz="3200" dirty="0"/>
              <a:t>Yanet Sánchez, K. E. (2020). La gestión del proyecto sociocultural desde el vinculo universidad-sociedad. Ciencias Holguín vol. 26, núm. 4, 62-77. Anexo 1.</a:t>
            </a:r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680</Words>
  <Application>Microsoft Macintosh PowerPoint</Application>
  <PresentationFormat>Personalizado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XVIII Taller Internacional de Extensión Universitaria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Microsoft Office User</cp:lastModifiedBy>
  <cp:revision>15</cp:revision>
  <dcterms:created xsi:type="dcterms:W3CDTF">2021-12-21T16:45:31Z</dcterms:created>
  <dcterms:modified xsi:type="dcterms:W3CDTF">2024-02-03T02:57:14Z</dcterms:modified>
</cp:coreProperties>
</file>