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959888" cy="32759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93" autoAdjust="0"/>
    <p:restoredTop sz="94660"/>
  </p:normalViewPr>
  <p:slideViewPr>
    <p:cSldViewPr snapToGrid="0">
      <p:cViewPr>
        <p:scale>
          <a:sx n="50" d="100"/>
          <a:sy n="50" d="100"/>
        </p:scale>
        <p:origin x="-492" y="-72"/>
      </p:cViewPr>
      <p:guideLst>
        <p:guide orient="horz" pos="10318"/>
        <p:guide pos="69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992" y="5361362"/>
            <a:ext cx="18665905" cy="11405211"/>
          </a:xfrm>
        </p:spPr>
        <p:txBody>
          <a:bodyPr anchor="b"/>
          <a:lstStyle>
            <a:lvl1pPr algn="ctr"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4986" y="17206402"/>
            <a:ext cx="16469916" cy="7909330"/>
          </a:xfrm>
        </p:spPr>
        <p:txBody>
          <a:bodyPr/>
          <a:lstStyle>
            <a:lvl1pPr marL="0" indent="0" algn="ctr">
              <a:buNone/>
              <a:defRPr sz="5764"/>
            </a:lvl1pPr>
            <a:lvl2pPr marL="1098012" indent="0" algn="ctr">
              <a:buNone/>
              <a:defRPr sz="4803"/>
            </a:lvl2pPr>
            <a:lvl3pPr marL="2196023" indent="0" algn="ctr">
              <a:buNone/>
              <a:defRPr sz="4323"/>
            </a:lvl3pPr>
            <a:lvl4pPr marL="3294035" indent="0" algn="ctr">
              <a:buNone/>
              <a:defRPr sz="3843"/>
            </a:lvl4pPr>
            <a:lvl5pPr marL="4392046" indent="0" algn="ctr">
              <a:buNone/>
              <a:defRPr sz="3843"/>
            </a:lvl5pPr>
            <a:lvl6pPr marL="5490058" indent="0" algn="ctr">
              <a:buNone/>
              <a:defRPr sz="3843"/>
            </a:lvl6pPr>
            <a:lvl7pPr marL="6588069" indent="0" algn="ctr">
              <a:buNone/>
              <a:defRPr sz="3843"/>
            </a:lvl7pPr>
            <a:lvl8pPr marL="7686081" indent="0" algn="ctr">
              <a:buNone/>
              <a:defRPr sz="3843"/>
            </a:lvl8pPr>
            <a:lvl9pPr marL="8784092" indent="0" algn="ctr">
              <a:buNone/>
              <a:defRPr sz="3843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45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455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15046" y="1744148"/>
            <a:ext cx="4735101" cy="2776228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9743" y="1744148"/>
            <a:ext cx="13930804" cy="277622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6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27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8306" y="8167172"/>
            <a:ext cx="18940403" cy="13627102"/>
          </a:xfrm>
        </p:spPr>
        <p:txBody>
          <a:bodyPr anchor="b"/>
          <a:lstStyle>
            <a:lvl1pPr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8306" y="21923192"/>
            <a:ext cx="18940403" cy="7166171"/>
          </a:xfrm>
        </p:spPr>
        <p:txBody>
          <a:bodyPr/>
          <a:lstStyle>
            <a:lvl1pPr marL="0" indent="0">
              <a:buNone/>
              <a:defRPr sz="5764">
                <a:solidFill>
                  <a:schemeClr val="tx1"/>
                </a:solidFill>
              </a:defRPr>
            </a:lvl1pPr>
            <a:lvl2pPr marL="1098012" indent="0">
              <a:buNone/>
              <a:defRPr sz="4803">
                <a:solidFill>
                  <a:schemeClr val="tx1">
                    <a:tint val="75000"/>
                  </a:schemeClr>
                </a:solidFill>
              </a:defRPr>
            </a:lvl2pPr>
            <a:lvl3pPr marL="2196023" indent="0">
              <a:buNone/>
              <a:defRPr sz="4323">
                <a:solidFill>
                  <a:schemeClr val="tx1">
                    <a:tint val="75000"/>
                  </a:schemeClr>
                </a:solidFill>
              </a:defRPr>
            </a:lvl3pPr>
            <a:lvl4pPr marL="3294035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4pPr>
            <a:lvl5pPr marL="4392046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5pPr>
            <a:lvl6pPr marL="5490058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6pPr>
            <a:lvl7pPr marL="6588069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7pPr>
            <a:lvl8pPr marL="7686081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8pPr>
            <a:lvl9pPr marL="8784092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32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9743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7194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732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1744155"/>
            <a:ext cx="18940403" cy="633201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605" y="8030666"/>
            <a:ext cx="9290060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605" y="11966372"/>
            <a:ext cx="9290060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17194" y="8030666"/>
            <a:ext cx="9335813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17194" y="11966372"/>
            <a:ext cx="9335813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33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1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036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5813" y="4716790"/>
            <a:ext cx="11117193" cy="23280585"/>
          </a:xfrm>
        </p:spPr>
        <p:txBody>
          <a:bodyPr/>
          <a:lstStyle>
            <a:lvl1pPr>
              <a:defRPr sz="7685"/>
            </a:lvl1pPr>
            <a:lvl2pPr>
              <a:defRPr sz="6724"/>
            </a:lvl2pPr>
            <a:lvl3pPr>
              <a:defRPr sz="5764"/>
            </a:lvl3pPr>
            <a:lvl4pPr>
              <a:defRPr sz="4803"/>
            </a:lvl4pPr>
            <a:lvl5pPr>
              <a:defRPr sz="4803"/>
            </a:lvl5pPr>
            <a:lvl6pPr>
              <a:defRPr sz="4803"/>
            </a:lvl6pPr>
            <a:lvl7pPr>
              <a:defRPr sz="4803"/>
            </a:lvl7pPr>
            <a:lvl8pPr>
              <a:defRPr sz="4803"/>
            </a:lvl8pPr>
            <a:lvl9pPr>
              <a:defRPr sz="4803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83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35813" y="4716790"/>
            <a:ext cx="11117193" cy="23280585"/>
          </a:xfrm>
        </p:spPr>
        <p:txBody>
          <a:bodyPr anchor="t"/>
          <a:lstStyle>
            <a:lvl1pPr marL="0" indent="0">
              <a:buNone/>
              <a:defRPr sz="7685"/>
            </a:lvl1pPr>
            <a:lvl2pPr marL="1098012" indent="0">
              <a:buNone/>
              <a:defRPr sz="6724"/>
            </a:lvl2pPr>
            <a:lvl3pPr marL="2196023" indent="0">
              <a:buNone/>
              <a:defRPr sz="5764"/>
            </a:lvl3pPr>
            <a:lvl4pPr marL="3294035" indent="0">
              <a:buNone/>
              <a:defRPr sz="4803"/>
            </a:lvl4pPr>
            <a:lvl5pPr marL="4392046" indent="0">
              <a:buNone/>
              <a:defRPr sz="4803"/>
            </a:lvl5pPr>
            <a:lvl6pPr marL="5490058" indent="0">
              <a:buNone/>
              <a:defRPr sz="4803"/>
            </a:lvl6pPr>
            <a:lvl7pPr marL="6588069" indent="0">
              <a:buNone/>
              <a:defRPr sz="4803"/>
            </a:lvl7pPr>
            <a:lvl8pPr marL="7686081" indent="0">
              <a:buNone/>
              <a:defRPr sz="4803"/>
            </a:lvl8pPr>
            <a:lvl9pPr marL="8784092" indent="0">
              <a:buNone/>
              <a:defRPr sz="4803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30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9743" y="1744155"/>
            <a:ext cx="18940403" cy="6332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9743" y="8720740"/>
            <a:ext cx="18940403" cy="20785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9742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64BA3-83C8-46BC-B43A-3209F898C737}" type="datetimeFigureOut">
              <a:rPr lang="en-US" smtClean="0"/>
              <a:t>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213" y="30363349"/>
            <a:ext cx="7411462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09171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  <p:grpSp>
        <p:nvGrpSpPr>
          <p:cNvPr id="8" name="Group 9776"/>
          <p:cNvGrpSpPr/>
          <p:nvPr userDrawn="1"/>
        </p:nvGrpSpPr>
        <p:grpSpPr>
          <a:xfrm>
            <a:off x="391887" y="346160"/>
            <a:ext cx="21248914" cy="4269383"/>
            <a:chOff x="0" y="0"/>
            <a:chExt cx="7564120" cy="1506855"/>
          </a:xfrm>
        </p:grpSpPr>
        <p:sp>
          <p:nvSpPr>
            <p:cNvPr id="9" name="Rectangle 9778"/>
            <p:cNvSpPr/>
            <p:nvPr userDrawn="1"/>
          </p:nvSpPr>
          <p:spPr>
            <a:xfrm>
              <a:off x="354330" y="483107"/>
              <a:ext cx="42144" cy="189937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635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s-ES" sz="11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endParaRPr lang="es-ES" sz="110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pic>
          <p:nvPicPr>
            <p:cNvPr id="10" name="Picture 9777"/>
            <p:cNvPicPr/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0" y="0"/>
              <a:ext cx="7564120" cy="1506855"/>
            </a:xfrm>
            <a:prstGeom prst="rect">
              <a:avLst/>
            </a:prstGeom>
          </p:spPr>
        </p:pic>
      </p:grp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 flipV="1">
            <a:off x="0" y="31133143"/>
            <a:ext cx="21959887" cy="87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1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6023" rtl="0" eaLnBrk="1" latinLnBrk="0" hangingPunct="1">
        <a:lnSpc>
          <a:spcPct val="90000"/>
        </a:lnSpc>
        <a:spcBef>
          <a:spcPct val="0"/>
        </a:spcBef>
        <a:buNone/>
        <a:defRPr sz="105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9006" indent="-549006" algn="l" defTabSz="2196023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6724" kern="1200">
          <a:solidFill>
            <a:schemeClr val="tx1"/>
          </a:solidFill>
          <a:latin typeface="+mn-lt"/>
          <a:ea typeface="+mn-ea"/>
          <a:cs typeface="+mn-cs"/>
        </a:defRPr>
      </a:lvl1pPr>
      <a:lvl2pPr marL="1647017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5764" kern="1200">
          <a:solidFill>
            <a:schemeClr val="tx1"/>
          </a:solidFill>
          <a:latin typeface="+mn-lt"/>
          <a:ea typeface="+mn-ea"/>
          <a:cs typeface="+mn-cs"/>
        </a:defRPr>
      </a:lvl2pPr>
      <a:lvl3pPr marL="2745029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803" kern="1200">
          <a:solidFill>
            <a:schemeClr val="tx1"/>
          </a:solidFill>
          <a:latin typeface="+mn-lt"/>
          <a:ea typeface="+mn-ea"/>
          <a:cs typeface="+mn-cs"/>
        </a:defRPr>
      </a:lvl3pPr>
      <a:lvl4pPr marL="3843040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941052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6039063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7137075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8235086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9333098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1pPr>
      <a:lvl2pPr marL="109801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2pPr>
      <a:lvl3pPr marL="2196023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3pPr>
      <a:lvl4pPr marL="3294035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392046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5490058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6588069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7686081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878409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94360" y="4258173"/>
            <a:ext cx="20756880" cy="1914028"/>
          </a:xfrm>
        </p:spPr>
        <p:txBody>
          <a:bodyPr>
            <a:normAutofit fontScale="90000"/>
          </a:bodyPr>
          <a:lstStyle/>
          <a:p>
            <a:r>
              <a:rPr lang="es-ES" sz="6600" b="1" dirty="0" smtClean="0">
                <a:solidFill>
                  <a:srgbClr val="002060"/>
                </a:solidFill>
              </a:rPr>
              <a:t>X Taller </a:t>
            </a:r>
            <a:r>
              <a:rPr lang="es-ES" sz="6600" b="1" dirty="0">
                <a:solidFill>
                  <a:srgbClr val="002060"/>
                </a:solidFill>
              </a:rPr>
              <a:t>“La transformación digital y las tecnologías de avanzada en la Educación Superior</a:t>
            </a:r>
            <a:r>
              <a:rPr lang="es-ES" sz="6600" b="1" dirty="0" smtClean="0">
                <a:solidFill>
                  <a:srgbClr val="002060"/>
                </a:solidFill>
              </a:rPr>
              <a:t>”</a:t>
            </a:r>
            <a:endParaRPr lang="es-ES" sz="6600" b="1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1100" y="10663141"/>
            <a:ext cx="19131795" cy="1979535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es-MX" sz="3200" dirty="0" smtClean="0"/>
              <a:t>Al crearse en 2017 los </a:t>
            </a:r>
            <a:r>
              <a:rPr lang="es-MX" sz="3200" dirty="0"/>
              <a:t>Observatorios </a:t>
            </a:r>
            <a:r>
              <a:rPr lang="es-MX" sz="3200" dirty="0" smtClean="0"/>
              <a:t>Sociales en el MES, la Universidad de Las Tunas desde el OSULT </a:t>
            </a:r>
            <a:r>
              <a:rPr lang="es-MX" sz="3200" dirty="0"/>
              <a:t>desde la </a:t>
            </a:r>
            <a:r>
              <a:rPr lang="es-MX" sz="3200" dirty="0" smtClean="0"/>
              <a:t>ciencia ha desarrollado acciones de </a:t>
            </a:r>
            <a:r>
              <a:rPr lang="es-MX" sz="3200" dirty="0"/>
              <a:t>seguimiento sistemático y profundo al proceso educativo de formación política e </a:t>
            </a:r>
            <a:r>
              <a:rPr lang="es-MX" sz="3200" dirty="0" smtClean="0"/>
              <a:t>ideológica, razón por la cual la </a:t>
            </a:r>
            <a:r>
              <a:rPr lang="es-MX" sz="3200" dirty="0"/>
              <a:t>ponencia </a:t>
            </a:r>
            <a:r>
              <a:rPr lang="es-MX" sz="3200" dirty="0" smtClean="0"/>
              <a:t>tuvo como propósito fundamental </a:t>
            </a:r>
            <a:r>
              <a:rPr lang="es-MX" sz="3200" dirty="0"/>
              <a:t>divulgar los </a:t>
            </a:r>
            <a:r>
              <a:rPr lang="es-MX" sz="3200" dirty="0" smtClean="0"/>
              <a:t>resultados </a:t>
            </a:r>
            <a:r>
              <a:rPr lang="es-MX" sz="3200" dirty="0"/>
              <a:t>alcanzados </a:t>
            </a:r>
            <a:r>
              <a:rPr lang="es-MX" sz="3200" dirty="0" smtClean="0"/>
              <a:t>y </a:t>
            </a:r>
            <a:r>
              <a:rPr lang="es-MX" sz="3200" dirty="0"/>
              <a:t>cómo estos impactan en la calidad y pertinencia </a:t>
            </a:r>
            <a:r>
              <a:rPr lang="es-MX" sz="3200" dirty="0" smtClean="0"/>
              <a:t>de </a:t>
            </a:r>
            <a:r>
              <a:rPr lang="es-MX" sz="3200" dirty="0"/>
              <a:t>la </a:t>
            </a:r>
            <a:r>
              <a:rPr lang="es-MX" sz="3200" dirty="0" smtClean="0"/>
              <a:t>Educación Superior </a:t>
            </a:r>
            <a:r>
              <a:rPr lang="es-MX" sz="3200" dirty="0"/>
              <a:t>cubana en la era digital.</a:t>
            </a:r>
            <a:endParaRPr lang="es-CO" sz="3200" dirty="0"/>
          </a:p>
        </p:txBody>
      </p:sp>
      <p:sp>
        <p:nvSpPr>
          <p:cNvPr id="28" name="Título 1"/>
          <p:cNvSpPr txBox="1">
            <a:spLocks/>
          </p:cNvSpPr>
          <p:nvPr/>
        </p:nvSpPr>
        <p:spPr>
          <a:xfrm>
            <a:off x="794084" y="6569963"/>
            <a:ext cx="20501811" cy="111420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21960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41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</a:pPr>
            <a:r>
              <a:rPr lang="en-US" sz="4800" dirty="0" smtClean="0">
                <a:solidFill>
                  <a:srgbClr val="002060"/>
                </a:solidFill>
              </a:rPr>
              <a:t>EL </a:t>
            </a:r>
            <a:r>
              <a:rPr lang="en-US" sz="4800" dirty="0" smtClean="0">
                <a:solidFill>
                  <a:srgbClr val="002060"/>
                </a:solidFill>
              </a:rPr>
              <a:t>OBSERVATORIO SOCIAL DE LA ULT: APORTES A LA CALIDAD Y PERTINENCIA DE LA EDUCACIÓN SUPERIOR EN LA ERA DIGITAL</a:t>
            </a:r>
            <a:endParaRPr lang="en-US" sz="4800" dirty="0">
              <a:solidFill>
                <a:srgbClr val="002060"/>
              </a:solidFill>
            </a:endParaRPr>
          </a:p>
        </p:txBody>
      </p:sp>
      <p:sp>
        <p:nvSpPr>
          <p:cNvPr id="29" name="Text Placeholder 37">
            <a:extLst>
              <a:ext uri="{FF2B5EF4-FFF2-40B4-BE49-F238E27FC236}">
                <a16:creationId xmlns:a16="http://schemas.microsoft.com/office/drawing/2014/main" xmlns="" id="{0F56D88A-4B12-0F47-8D8A-2F1828CAE02A}"/>
              </a:ext>
            </a:extLst>
          </p:cNvPr>
          <p:cNvSpPr txBox="1">
            <a:spLocks/>
          </p:cNvSpPr>
          <p:nvPr/>
        </p:nvSpPr>
        <p:spPr>
          <a:xfrm>
            <a:off x="1181100" y="7905619"/>
            <a:ext cx="19777911" cy="1479013"/>
          </a:xfrm>
          <a:prstGeom prst="rect">
            <a:avLst/>
          </a:prstGeom>
        </p:spPr>
        <p:txBody>
          <a:bodyPr/>
          <a:lstStyle>
            <a:lvl1pPr marL="549006" indent="-549006" algn="l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Char char="•"/>
              <a:defRPr sz="67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7017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5029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43040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41052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39063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37075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35086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333098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n-US" sz="5400" dirty="0">
                <a:solidFill>
                  <a:srgbClr val="002060"/>
                </a:solidFill>
              </a:rPr>
              <a:t>Dr. C. Carlos Alberto Suárez Arcos. Universidad de Las Tunas, Cuba </a:t>
            </a:r>
            <a:endParaRPr lang="en-US" sz="5400" dirty="0" smtClean="0">
              <a:solidFill>
                <a:srgbClr val="002060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5400" dirty="0" smtClean="0">
                <a:solidFill>
                  <a:srgbClr val="002060"/>
                </a:solidFill>
              </a:rPr>
              <a:t>Dr</a:t>
            </a:r>
            <a:r>
              <a:rPr lang="en-US" sz="5400" dirty="0" smtClean="0">
                <a:solidFill>
                  <a:srgbClr val="002060"/>
                </a:solidFill>
              </a:rPr>
              <a:t>. C. </a:t>
            </a:r>
            <a:r>
              <a:rPr lang="en-US" sz="5400" dirty="0" err="1" smtClean="0">
                <a:solidFill>
                  <a:srgbClr val="002060"/>
                </a:solidFill>
              </a:rPr>
              <a:t>Zahira</a:t>
            </a:r>
            <a:r>
              <a:rPr lang="en-US" sz="5400" dirty="0" smtClean="0">
                <a:solidFill>
                  <a:srgbClr val="002060"/>
                </a:solidFill>
              </a:rPr>
              <a:t> Ojeda Bello. Universidad de </a:t>
            </a:r>
            <a:r>
              <a:rPr lang="en-US" sz="5400" dirty="0">
                <a:solidFill>
                  <a:srgbClr val="002060"/>
                </a:solidFill>
              </a:rPr>
              <a:t>L</a:t>
            </a:r>
            <a:r>
              <a:rPr lang="en-US" sz="5400" dirty="0" smtClean="0">
                <a:solidFill>
                  <a:srgbClr val="002060"/>
                </a:solidFill>
              </a:rPr>
              <a:t>as Tunas, </a:t>
            </a:r>
            <a:r>
              <a:rPr lang="en-US" sz="5400" dirty="0" smtClean="0">
                <a:solidFill>
                  <a:srgbClr val="002060"/>
                </a:solidFill>
              </a:rPr>
              <a:t>Cuba</a:t>
            </a:r>
            <a:endParaRPr lang="en-US" sz="5400" dirty="0" smtClean="0">
              <a:solidFill>
                <a:srgbClr val="002060"/>
              </a:solidFill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2590800" y="14287500"/>
            <a:ext cx="16649700" cy="2628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8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2" y="21499908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002060"/>
                </a:solidFill>
              </a:rPr>
              <a:t>4. </a:t>
            </a:r>
            <a:r>
              <a:rPr lang="en-US" b="1" dirty="0">
                <a:solidFill>
                  <a:srgbClr val="002060"/>
                </a:solidFill>
              </a:rPr>
              <a:t>REFERENCIAS </a:t>
            </a:r>
            <a:r>
              <a:rPr lang="en-US" b="1" dirty="0" smtClean="0">
                <a:solidFill>
                  <a:srgbClr val="002060"/>
                </a:solidFill>
              </a:rPr>
              <a:t>BIBLIOGRÁFICAS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9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10219013" y="26027834"/>
            <a:ext cx="10093882" cy="566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dirty="0" smtClean="0">
                <a:solidFill>
                  <a:srgbClr val="002060"/>
                </a:solidFill>
              </a:rPr>
              <a:t>AGRADECIMIENTOS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0" name="Rectángulo 39"/>
          <p:cNvSpPr/>
          <p:nvPr/>
        </p:nvSpPr>
        <p:spPr>
          <a:xfrm>
            <a:off x="1181100" y="10663141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ubtítulo 2"/>
          <p:cNvSpPr txBox="1">
            <a:spLocks/>
          </p:cNvSpPr>
          <p:nvPr/>
        </p:nvSpPr>
        <p:spPr>
          <a:xfrm>
            <a:off x="1181100" y="14175757"/>
            <a:ext cx="19131795" cy="19843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MX" sz="3200" dirty="0" smtClean="0"/>
              <a:t>El OSULT concentra </a:t>
            </a:r>
            <a:r>
              <a:rPr lang="es-MX" sz="3200" dirty="0"/>
              <a:t>sus recursos humanos y técnicos en tres direcciones </a:t>
            </a:r>
            <a:r>
              <a:rPr lang="es-MX" sz="3200" dirty="0" smtClean="0"/>
              <a:t>de trabajo (teórico-conceptual, investigación–acción y antisubversiva directa). </a:t>
            </a:r>
            <a:r>
              <a:rPr lang="es-MX" sz="3200" dirty="0"/>
              <a:t>La labor desplegada </a:t>
            </a:r>
            <a:r>
              <a:rPr lang="es-MX" sz="3200" dirty="0" smtClean="0"/>
              <a:t>da cobertura, </a:t>
            </a:r>
            <a:r>
              <a:rPr lang="es-MX" sz="3200" dirty="0"/>
              <a:t>al cumplimiento de la </a:t>
            </a:r>
            <a:r>
              <a:rPr lang="es-MX" sz="3200" dirty="0" smtClean="0"/>
              <a:t>estrategia </a:t>
            </a:r>
            <a:r>
              <a:rPr lang="es-MX" sz="3200" dirty="0"/>
              <a:t>enfoque integral y sostenible para la labor educativa y </a:t>
            </a:r>
            <a:r>
              <a:rPr lang="es-MX" sz="3200" dirty="0" smtClean="0"/>
              <a:t>político-ideológica, además de contribuir </a:t>
            </a:r>
            <a:r>
              <a:rPr lang="es-MX" sz="3200" dirty="0"/>
              <a:t>con la gestión de la educación </a:t>
            </a:r>
            <a:r>
              <a:rPr lang="es-MX" sz="3200" dirty="0" smtClean="0"/>
              <a:t>superior en cuanto a </a:t>
            </a:r>
            <a:r>
              <a:rPr lang="es-MX" sz="3200" dirty="0"/>
              <a:t>informatización, información, comunicaciones y relaciones interinstitucionales. </a:t>
            </a:r>
            <a:endParaRPr lang="es-CO" sz="3200" dirty="0"/>
          </a:p>
        </p:txBody>
      </p:sp>
      <p:sp>
        <p:nvSpPr>
          <p:cNvPr id="42" name="Rectángulo 41"/>
          <p:cNvSpPr/>
          <p:nvPr/>
        </p:nvSpPr>
        <p:spPr>
          <a:xfrm>
            <a:off x="1181100" y="14180587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Subtítulo 2"/>
          <p:cNvSpPr txBox="1">
            <a:spLocks/>
          </p:cNvSpPr>
          <p:nvPr/>
        </p:nvSpPr>
        <p:spPr>
          <a:xfrm>
            <a:off x="1181100" y="18218386"/>
            <a:ext cx="19131795" cy="1979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3500" dirty="0"/>
              <a:t>El despliegue, en los escenarios físicos y virtuales, de un seguimiento sistemático, intencionado y progresivo de la formación política e ideológica, el contexto internacional, nacional y universitario le permite </a:t>
            </a:r>
            <a:r>
              <a:rPr lang="es-MX" sz="3500" dirty="0" smtClean="0"/>
              <a:t>al OSULT realizar </a:t>
            </a:r>
            <a:r>
              <a:rPr lang="es-MX" sz="3500" dirty="0"/>
              <a:t>propuestas fundamentadas y colegiadas en interés de </a:t>
            </a:r>
            <a:r>
              <a:rPr lang="es-MX" sz="3500" dirty="0" smtClean="0"/>
              <a:t>los </a:t>
            </a:r>
            <a:r>
              <a:rPr lang="es-MX" sz="3500" dirty="0"/>
              <a:t>procesos formativos. </a:t>
            </a:r>
            <a:r>
              <a:rPr lang="es-MX" sz="3500" dirty="0" smtClean="0"/>
              <a:t>Sus contribuciones se corroboran en </a:t>
            </a:r>
            <a:r>
              <a:rPr lang="es-MX" sz="3500" dirty="0"/>
              <a:t>el informe general de la evaluación institucional a la </a:t>
            </a:r>
            <a:r>
              <a:rPr lang="es-MX" sz="3500" dirty="0" smtClean="0"/>
              <a:t>ULT, </a:t>
            </a:r>
            <a:r>
              <a:rPr lang="es-MX" sz="3500" dirty="0"/>
              <a:t>donde se identifica </a:t>
            </a:r>
            <a:r>
              <a:rPr lang="es-MX" sz="3500" dirty="0" smtClean="0"/>
              <a:t>como </a:t>
            </a:r>
            <a:r>
              <a:rPr lang="es-MX" sz="3500" dirty="0"/>
              <a:t>la segunda </a:t>
            </a:r>
            <a:r>
              <a:rPr lang="es-MX" sz="3500" dirty="0" smtClean="0"/>
              <a:t>fortaleza.</a:t>
            </a:r>
            <a:endParaRPr lang="es-CO" sz="3500" dirty="0"/>
          </a:p>
          <a:p>
            <a:pPr algn="l"/>
            <a:endParaRPr lang="en-US" sz="3200" dirty="0"/>
          </a:p>
        </p:txBody>
      </p:sp>
      <p:sp>
        <p:nvSpPr>
          <p:cNvPr id="44" name="Rectángulo 43"/>
          <p:cNvSpPr/>
          <p:nvPr/>
        </p:nvSpPr>
        <p:spPr>
          <a:xfrm>
            <a:off x="1181100" y="18218386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ubtítulo 2"/>
          <p:cNvSpPr txBox="1">
            <a:spLocks/>
          </p:cNvSpPr>
          <p:nvPr/>
        </p:nvSpPr>
        <p:spPr>
          <a:xfrm>
            <a:off x="1181100" y="22410278"/>
            <a:ext cx="19131795" cy="18213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spcBef>
                <a:spcPts val="0"/>
              </a:spcBef>
            </a:pPr>
            <a:r>
              <a:rPr lang="es-MX" sz="3100" dirty="0" smtClean="0"/>
              <a:t>Díaz-</a:t>
            </a:r>
            <a:r>
              <a:rPr lang="es-MX" sz="3100" dirty="0" err="1" smtClean="0"/>
              <a:t>Canel</a:t>
            </a:r>
            <a:r>
              <a:rPr lang="es-MX" sz="3100" dirty="0" smtClean="0"/>
              <a:t> </a:t>
            </a:r>
            <a:r>
              <a:rPr lang="es-MX" sz="3100" dirty="0"/>
              <a:t>Bermúdez, M.; Alarcón Ortiz, R.; </a:t>
            </a:r>
            <a:r>
              <a:rPr lang="es-MX" sz="3100" dirty="0" err="1"/>
              <a:t>Saborido</a:t>
            </a:r>
            <a:r>
              <a:rPr lang="es-MX" sz="3100" dirty="0"/>
              <a:t> </a:t>
            </a:r>
            <a:r>
              <a:rPr lang="es-MX" sz="3100" dirty="0" err="1"/>
              <a:t>Loidi</a:t>
            </a:r>
            <a:r>
              <a:rPr lang="es-MX" sz="3100" dirty="0"/>
              <a:t>, J. R. (2020). </a:t>
            </a:r>
            <a:r>
              <a:rPr lang="es-MX" sz="3100" i="1" dirty="0"/>
              <a:t>Potencial humano, innovación y desarrollo en la planificación estratégica de la educación superior cubana 2012-2020</a:t>
            </a:r>
            <a:r>
              <a:rPr lang="es-MX" sz="3100" dirty="0"/>
              <a:t>, Revista Cubana de Educación Superior, Vol. 39, No. 3, septiembre-diciembre, La </a:t>
            </a:r>
            <a:r>
              <a:rPr lang="es-MX" sz="3100" dirty="0" smtClean="0"/>
              <a:t>Habana.</a:t>
            </a:r>
          </a:p>
          <a:p>
            <a:pPr lvl="0" algn="just">
              <a:spcBef>
                <a:spcPts val="0"/>
              </a:spcBef>
            </a:pPr>
            <a:r>
              <a:rPr lang="es-MX" sz="3100" dirty="0" smtClean="0"/>
              <a:t>MES. </a:t>
            </a:r>
            <a:r>
              <a:rPr lang="es-MX" sz="3100" dirty="0"/>
              <a:t>(2019). </a:t>
            </a:r>
            <a:r>
              <a:rPr lang="es-MX" sz="3100" i="1" dirty="0"/>
              <a:t>Informe General de la Evaluación Institucional a la Universidad de Las Tunas</a:t>
            </a:r>
            <a:r>
              <a:rPr lang="es-MX" sz="3100"/>
              <a:t>, </a:t>
            </a:r>
            <a:r>
              <a:rPr lang="es-MX" sz="3100" smtClean="0"/>
              <a:t>JAN, </a:t>
            </a:r>
            <a:r>
              <a:rPr lang="es-MX" sz="3100" dirty="0"/>
              <a:t>La Habana.</a:t>
            </a:r>
            <a:endParaRPr lang="es-CO" sz="3100" dirty="0"/>
          </a:p>
          <a:p>
            <a:pPr algn="just">
              <a:spcBef>
                <a:spcPts val="0"/>
              </a:spcBef>
            </a:pPr>
            <a:endParaRPr lang="es-CO" sz="3200" dirty="0"/>
          </a:p>
        </p:txBody>
      </p:sp>
      <p:sp>
        <p:nvSpPr>
          <p:cNvPr id="46" name="Rectángulo 45"/>
          <p:cNvSpPr/>
          <p:nvPr/>
        </p:nvSpPr>
        <p:spPr>
          <a:xfrm>
            <a:off x="1181100" y="22410277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7298353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3. CONCLUSIONES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3265386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2. DESARROLLO</a:t>
            </a:r>
          </a:p>
        </p:txBody>
      </p:sp>
      <p:sp>
        <p:nvSpPr>
          <p:cNvPr id="52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868709" y="9752770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1. INTRODUCCION (OBJETIVOS)</a:t>
            </a:r>
          </a:p>
        </p:txBody>
      </p:sp>
      <p:sp>
        <p:nvSpPr>
          <p:cNvPr id="54" name="Subtítulo 2"/>
          <p:cNvSpPr txBox="1">
            <a:spLocks/>
          </p:cNvSpPr>
          <p:nvPr/>
        </p:nvSpPr>
        <p:spPr>
          <a:xfrm>
            <a:off x="1181100" y="26675947"/>
            <a:ext cx="1913179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" sz="2800" dirty="0" smtClean="0"/>
              <a:t>A la profesora Aurora del Carmen Ramos de las Heras por su atinada guía en la constitución del OSULT 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65578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279</TotalTime>
  <Words>390</Words>
  <Application>Microsoft Office PowerPoint</Application>
  <PresentationFormat>Personalizado</PresentationFormat>
  <Paragraphs>15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X Taller “La transformación digital y las tecnologías de avanzada en la Educación Superior”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</cp:lastModifiedBy>
  <cp:revision>24</cp:revision>
  <dcterms:created xsi:type="dcterms:W3CDTF">2021-12-21T16:45:31Z</dcterms:created>
  <dcterms:modified xsi:type="dcterms:W3CDTF">2024-02-03T17:53:01Z</dcterms:modified>
</cp:coreProperties>
</file>