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33" d="100"/>
          <a:sy n="33" d="100"/>
        </p:scale>
        <p:origin x="888" y="-22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2/4/2024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mendive.upr.edu.cu/index.php/" TargetMode="External"/><Relationship Id="rId1" Type="http://schemas.openxmlformats.org/officeDocument/2006/relationships/slideLayout" Target="../slideLayouts/slideLayout1.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94360" y="4258173"/>
            <a:ext cx="20756880" cy="1914028"/>
          </a:xfrm>
        </p:spPr>
        <p:txBody>
          <a:bodyPr>
            <a:normAutofit/>
          </a:bodyPr>
          <a:lstStyle/>
          <a:p>
            <a:r>
              <a:rPr lang="es-ES" sz="6600" b="1" dirty="0">
                <a:solidFill>
                  <a:srgbClr val="002060"/>
                </a:solidFill>
              </a:rPr>
              <a:t>X Taller “La transformación digital y las tecnologías de avanzada en la Educación Superior”</a:t>
            </a:r>
          </a:p>
        </p:txBody>
      </p:sp>
      <p:sp>
        <p:nvSpPr>
          <p:cNvPr id="3" name="Subtítulo 2"/>
          <p:cNvSpPr>
            <a:spLocks noGrp="1"/>
          </p:cNvSpPr>
          <p:nvPr>
            <p:ph type="subTitle" idx="1"/>
          </p:nvPr>
        </p:nvSpPr>
        <p:spPr>
          <a:xfrm>
            <a:off x="1414042" y="10690271"/>
            <a:ext cx="18665905" cy="3552296"/>
          </a:xfrm>
        </p:spPr>
        <p:txBody>
          <a:bodyPr>
            <a:noAutofit/>
          </a:bodyPr>
          <a:lstStyle/>
          <a:p>
            <a:pPr algn="just"/>
            <a:r>
              <a:rPr lang="es-CU" sz="3200" dirty="0"/>
              <a:t>En el actual proceso de formación, superación y capacitación de profesionales de la educación superior, es de vital importancia contar con docentes capaces de trasmitir sus conocimientos mediante las nuevas tecnologías de la información. A raíz de la COVID-19 este proceso se ha implementado con mayor énfasis. De allí, la necesidad de preparar a los docentes de la Filial Universitaria en Majagua, para que se apropien de los conocimientos, herramientas y habilidades necesarias para interactuar con sus estudiantes en entornos virtuales y en las Plataformas Interactivas de Aprendizaje (</a:t>
            </a:r>
            <a:r>
              <a:rPr lang="es-CU" sz="3200" dirty="0" err="1"/>
              <a:t>PIA</a:t>
            </a:r>
            <a:r>
              <a:rPr lang="es-CU" sz="3200" dirty="0"/>
              <a:t>). Con este fin, se diseña un sistema de talleres que permita hacer un uso adecuado y optimizado de la Internet, las redes sociales y el empleo de aplicaciones que bien empleadas en estos entornos, garantizan un proceso de enseñanza y aprendizaje de calidad.</a:t>
            </a:r>
          </a:p>
        </p:txBody>
      </p:sp>
      <p:sp>
        <p:nvSpPr>
          <p:cNvPr id="28" name="Título 1"/>
          <p:cNvSpPr txBox="1">
            <a:spLocks/>
          </p:cNvSpPr>
          <p:nvPr/>
        </p:nvSpPr>
        <p:spPr>
          <a:xfrm>
            <a:off x="2590798" y="6266950"/>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dirty="0">
                <a:solidFill>
                  <a:srgbClr val="002060"/>
                </a:solidFill>
              </a:rPr>
              <a:t>LOS ENTORNOS VIRTUALES: UN DESAFÍO PARA LOS DOCENTES DE LA EDUCACIÓN SUPERIOR </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181098" y="7407104"/>
            <a:ext cx="19131795" cy="2574266"/>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buNone/>
            </a:pPr>
            <a:r>
              <a:rPr lang="en-US" sz="5000" dirty="0">
                <a:solidFill>
                  <a:srgbClr val="002060"/>
                </a:solidFill>
              </a:rPr>
              <a:t>M. Sc. LUISBEL PORVÉNT ROVIROSA</a:t>
            </a:r>
            <a:r>
              <a:rPr lang="en-US" sz="5000" baseline="30000" dirty="0">
                <a:solidFill>
                  <a:srgbClr val="002060"/>
                </a:solidFill>
              </a:rPr>
              <a:t>1</a:t>
            </a:r>
            <a:r>
              <a:rPr lang="en-US" sz="5000" dirty="0">
                <a:solidFill>
                  <a:srgbClr val="002060"/>
                </a:solidFill>
              </a:rPr>
              <a:t>, M. Sc. ANABEL CALDERÓN MENÉNDEZ</a:t>
            </a:r>
            <a:r>
              <a:rPr lang="en-US" sz="5000" baseline="30000" dirty="0">
                <a:solidFill>
                  <a:srgbClr val="002060"/>
                </a:solidFill>
              </a:rPr>
              <a:t>1 </a:t>
            </a:r>
            <a:r>
              <a:rPr lang="en-US" sz="5000" dirty="0">
                <a:solidFill>
                  <a:srgbClr val="002060"/>
                </a:solidFill>
              </a:rPr>
              <a:t>y LIC. ROXANA PÉREZ SUÁREZ</a:t>
            </a:r>
            <a:r>
              <a:rPr lang="en-US" sz="5000" baseline="30000" dirty="0">
                <a:solidFill>
                  <a:srgbClr val="002060"/>
                </a:solidFill>
              </a:rPr>
              <a:t>1</a:t>
            </a:r>
            <a:r>
              <a:rPr lang="en-US" sz="5000" dirty="0">
                <a:solidFill>
                  <a:srgbClr val="002060"/>
                </a:solidFill>
              </a:rPr>
              <a:t>.</a:t>
            </a:r>
          </a:p>
          <a:p>
            <a:pPr marL="0" indent="0" algn="ctr">
              <a:lnSpc>
                <a:spcPct val="100000"/>
              </a:lnSpc>
              <a:buNone/>
            </a:pPr>
            <a:r>
              <a:rPr lang="en-US" sz="5000" baseline="30000" dirty="0">
                <a:solidFill>
                  <a:srgbClr val="002060"/>
                </a:solidFill>
              </a:rPr>
              <a:t>1</a:t>
            </a:r>
            <a:r>
              <a:rPr lang="en-US" sz="5000" dirty="0">
                <a:solidFill>
                  <a:srgbClr val="002060"/>
                </a:solidFill>
              </a:rPr>
              <a:t>FILIAL UNIVERSITARIA MUNICIPAL MAJAGUA</a:t>
            </a:r>
          </a:p>
          <a:p>
            <a:pPr marL="0" indent="0" algn="ctr">
              <a:buNone/>
            </a:pPr>
            <a:endParaRPr lang="en-US" sz="5000" dirty="0">
              <a:solidFill>
                <a:srgbClr val="002060"/>
              </a:solidFill>
            </a:endParaRPr>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52054" y="2767506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40" name="Rectángulo 39"/>
          <p:cNvSpPr/>
          <p:nvPr/>
        </p:nvSpPr>
        <p:spPr>
          <a:xfrm>
            <a:off x="1181098" y="10713207"/>
            <a:ext cx="19131797" cy="361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59274" y="18650205"/>
            <a:ext cx="14952188" cy="5935606"/>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75565" marR="46355" algn="just" defTabSz="457200"/>
            <a:r>
              <a:rPr lang="es-ES" sz="3200" dirty="0"/>
              <a:t>Los diez Talleres diseñados, permitieron a los docentes de la filial universitaria, apropiarse de estas valiosas herramientas para desarrollar sus actividades docentes, adquirir las habilidades necesarias para operar con efectividad los contenidos a desarrollar y demostrarles las potencialidades y ventajas que tiene el uso de las </a:t>
            </a:r>
            <a:r>
              <a:rPr lang="es-ES" sz="3200" dirty="0" err="1"/>
              <a:t>PIA</a:t>
            </a:r>
            <a:r>
              <a:rPr lang="es-ES" sz="3200" dirty="0"/>
              <a:t> y los entornos virtuales, los que pocas veces se aprovechan y explotan a plenitud, por inexperiencia,  desconocimiento  y falta de  interés. En la medida que fueron adquiriendo las habilidades comprendieron que es muy útil  el empleo  de  las  TIC para desarrollar  con  calidad  y efectividad las actividades docentes.  Entre los temas abordados se encuentran: La educación a distancia y el uso de entornos virtuales. Navegar por INTERNET, Internet de las cosas: Computación en la Nube y el comercio electrónico, las redes sociales Facebook, Twitter, WhatsApp, Messenger, Pinterest, LinkedIn e Instagram: Ventajas y desventajas, WhatsApp ¿Herramienta eficientemente en nuestras clases?, Las Plataformas Interactivas de Aprendizaje (</a:t>
            </a:r>
            <a:r>
              <a:rPr lang="es-ES" sz="3200" dirty="0" err="1"/>
              <a:t>PIA</a:t>
            </a:r>
            <a:r>
              <a:rPr lang="es-ES" sz="3200" dirty="0"/>
              <a:t>) Moodle. </a:t>
            </a:r>
          </a:p>
          <a:p>
            <a:pPr marL="139065" marR="108585" algn="just">
              <a:spcAft>
                <a:spcPts val="0"/>
              </a:spcAft>
            </a:pPr>
            <a:endParaRPr lang="es-ES" sz="3200" dirty="0"/>
          </a:p>
          <a:p>
            <a:pPr marL="139065" marR="108585" algn="just">
              <a:spcAft>
                <a:spcPts val="0"/>
              </a:spcAft>
            </a:pPr>
            <a:endParaRPr lang="es-ES" sz="3200" dirty="0"/>
          </a:p>
        </p:txBody>
      </p:sp>
      <p:sp>
        <p:nvSpPr>
          <p:cNvPr id="42" name="Rectángulo 41"/>
          <p:cNvSpPr/>
          <p:nvPr/>
        </p:nvSpPr>
        <p:spPr>
          <a:xfrm>
            <a:off x="1181098" y="15005177"/>
            <a:ext cx="19174081" cy="104348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414042" y="26311126"/>
            <a:ext cx="18665905" cy="1373670"/>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75565" marR="46990" algn="just">
              <a:spcAft>
                <a:spcPts val="0"/>
              </a:spcAft>
            </a:pPr>
            <a:r>
              <a:rPr lang="es-ES" sz="3200" dirty="0"/>
              <a:t>Los talleres diseñados, permitieron preparar a los profesores de la FUM, en el dominio de las herramientas y las habilidades necesarias para operar, gestionar e interactuar con sus estudiantes en entornos virtuales y en las Plataformas Interactivas de Aprendizaje (</a:t>
            </a:r>
            <a:r>
              <a:rPr lang="es-ES" sz="3200" dirty="0" err="1"/>
              <a:t>PIA</a:t>
            </a:r>
            <a:r>
              <a:rPr lang="es-ES" sz="3200" dirty="0"/>
              <a:t>) creadas para ello en la educación superior.</a:t>
            </a:r>
            <a:endParaRPr lang="en-US" sz="3200" dirty="0"/>
          </a:p>
        </p:txBody>
      </p:sp>
      <p:sp>
        <p:nvSpPr>
          <p:cNvPr id="44" name="Rectángulo 43"/>
          <p:cNvSpPr/>
          <p:nvPr/>
        </p:nvSpPr>
        <p:spPr>
          <a:xfrm>
            <a:off x="1223384" y="26311126"/>
            <a:ext cx="19131795" cy="15116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414043" y="28523378"/>
            <a:ext cx="18750479" cy="1725967"/>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75565" marR="46990" algn="l">
              <a:lnSpc>
                <a:spcPct val="110000"/>
              </a:lnSpc>
            </a:pPr>
            <a:r>
              <a:rPr lang="es-ES" sz="3200" dirty="0"/>
              <a:t>Cala Peguero T. Y. (2021). Tecnologías en Educación Superior: necesidad e impronta ante el COVID-19. Mendive. Revista de Educación, enero-marzo 2021; 19(1): 1-5 Disponible en: </a:t>
            </a:r>
            <a:r>
              <a:rPr lang="es-ES" sz="3200" dirty="0">
                <a:hlinkClick r:id="rId2">
                  <a:extLst>
                    <a:ext uri="{A12FA001-AC4F-418D-AE19-62706E023703}">
                      <ahyp:hlinkClr xmlns:ahyp="http://schemas.microsoft.com/office/drawing/2018/hyperlinkcolor" val="tx"/>
                    </a:ext>
                  </a:extLst>
                </a:hlinkClick>
              </a:rPr>
              <a:t>http://mendive.upr.edu.cu/index.php/</a:t>
            </a:r>
            <a:r>
              <a:rPr lang="es-ES" sz="3200" dirty="0"/>
              <a:t>MendiveUPR/article/view/2302</a:t>
            </a:r>
            <a:endParaRPr lang="en-US" sz="3200" dirty="0"/>
          </a:p>
        </p:txBody>
      </p:sp>
      <p:sp>
        <p:nvSpPr>
          <p:cNvPr id="46" name="Rectángulo 45"/>
          <p:cNvSpPr/>
          <p:nvPr/>
        </p:nvSpPr>
        <p:spPr>
          <a:xfrm>
            <a:off x="1181099" y="28493877"/>
            <a:ext cx="19131795" cy="17259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868709" y="25495905"/>
            <a:ext cx="10093882" cy="58130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3" y="14390346"/>
            <a:ext cx="10093882" cy="593683"/>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9813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pic>
        <p:nvPicPr>
          <p:cNvPr id="6" name="Imagen 5">
            <a:extLst>
              <a:ext uri="{FF2B5EF4-FFF2-40B4-BE49-F238E27FC236}">
                <a16:creationId xmlns:a16="http://schemas.microsoft.com/office/drawing/2014/main" id="{22586E68-4B43-45F0-BB09-287A7A9757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11462" y="18392198"/>
            <a:ext cx="4053060" cy="2783753"/>
          </a:xfrm>
          <a:prstGeom prst="rect">
            <a:avLst/>
          </a:prstGeom>
        </p:spPr>
      </p:pic>
      <p:pic>
        <p:nvPicPr>
          <p:cNvPr id="10" name="Imagen 9">
            <a:extLst>
              <a:ext uri="{FF2B5EF4-FFF2-40B4-BE49-F238E27FC236}">
                <a16:creationId xmlns:a16="http://schemas.microsoft.com/office/drawing/2014/main" id="{CA53E7DD-B970-497E-A82C-B368CE890D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133286" y="21480316"/>
            <a:ext cx="3946657" cy="2783753"/>
          </a:xfrm>
          <a:prstGeom prst="rect">
            <a:avLst/>
          </a:prstGeom>
        </p:spPr>
      </p:pic>
      <p:sp>
        <p:nvSpPr>
          <p:cNvPr id="30" name="CuadroTexto 29">
            <a:extLst>
              <a:ext uri="{FF2B5EF4-FFF2-40B4-BE49-F238E27FC236}">
                <a16:creationId xmlns:a16="http://schemas.microsoft.com/office/drawing/2014/main" id="{8E4F5FB1-9802-4FF8-8AA8-A8EB556E7E7B}"/>
              </a:ext>
            </a:extLst>
          </p:cNvPr>
          <p:cNvSpPr txBox="1"/>
          <p:nvPr/>
        </p:nvSpPr>
        <p:spPr>
          <a:xfrm>
            <a:off x="1269971" y="15132578"/>
            <a:ext cx="18809972" cy="3539430"/>
          </a:xfrm>
          <a:prstGeom prst="rect">
            <a:avLst/>
          </a:prstGeom>
          <a:noFill/>
        </p:spPr>
        <p:txBody>
          <a:bodyPr wrap="square">
            <a:spAutoFit/>
          </a:bodyPr>
          <a:lstStyle/>
          <a:p>
            <a:pPr marL="75565" marR="46355" algn="just">
              <a:spcAft>
                <a:spcPts val="0"/>
              </a:spcAft>
            </a:pPr>
            <a:r>
              <a:rPr lang="es-ES" sz="3200" dirty="0"/>
              <a:t>La investigación se ha Implementado en más de un 80% de lo diseñado (8 Talleres), quedando pendiente el resto de los Talleres (2), los que serán implementados en los próximos meses,  según  el  cronograma  de  Talleres  diseñados  por  el  área  de  Postgrado  de nuestra FUM. La población con la que se trabajó en la investigación está conformada por 15 docentes a tiempo completo de la FUM Majagua. De ellos 3 ostentan la categoría de profesor Auxiliar, 9 son Asistente y 3 son Instructores. Hay 1 Doctor, 10 Másteres y 3 son Licenciados en diferentes ramas de la Ciencias de la Educación. Todos imparten docencia, con más de 10 años de experiencia en la educación superior.</a:t>
            </a:r>
            <a:endParaRPr lang="es-CU" sz="3200" dirty="0"/>
          </a:p>
        </p:txBody>
      </p:sp>
      <p:sp>
        <p:nvSpPr>
          <p:cNvPr id="32" name="CuadroTexto 31">
            <a:extLst>
              <a:ext uri="{FF2B5EF4-FFF2-40B4-BE49-F238E27FC236}">
                <a16:creationId xmlns:a16="http://schemas.microsoft.com/office/drawing/2014/main" id="{9C3B79FF-FFBB-4F31-9273-EC700EA4FD07}"/>
              </a:ext>
            </a:extLst>
          </p:cNvPr>
          <p:cNvSpPr txBox="1"/>
          <p:nvPr/>
        </p:nvSpPr>
        <p:spPr>
          <a:xfrm>
            <a:off x="1159274" y="24335195"/>
            <a:ext cx="19005248" cy="1354217"/>
          </a:xfrm>
          <a:prstGeom prst="rect">
            <a:avLst/>
          </a:prstGeom>
          <a:noFill/>
        </p:spPr>
        <p:txBody>
          <a:bodyPr wrap="square">
            <a:spAutoFit/>
          </a:bodyPr>
          <a:lstStyle/>
          <a:p>
            <a:pPr marL="75565" marR="46355" algn="just" defTabSz="457200"/>
            <a:r>
              <a:rPr lang="es-ES" sz="3200" dirty="0"/>
              <a:t>Su uso en la educación superior. ¿Cómo crear un curso virtual para nuestros estudiantes con Google </a:t>
            </a:r>
            <a:r>
              <a:rPr lang="es-ES" sz="3200" dirty="0" err="1"/>
              <a:t>Classroom</a:t>
            </a:r>
            <a:r>
              <a:rPr lang="es-ES" sz="3200" dirty="0"/>
              <a:t>?, </a:t>
            </a:r>
            <a:r>
              <a:rPr lang="es-ES" sz="3200" dirty="0" err="1"/>
              <a:t>Bandicam</a:t>
            </a:r>
            <a:r>
              <a:rPr lang="es-ES" sz="3200" dirty="0"/>
              <a:t> y </a:t>
            </a:r>
            <a:r>
              <a:rPr lang="es-ES" sz="3200" dirty="0" err="1"/>
              <a:t>Camtasia</a:t>
            </a:r>
            <a:r>
              <a:rPr lang="es-ES" sz="3200" dirty="0"/>
              <a:t>. Aplicaciones para grabar y editar nuestras clases.</a:t>
            </a:r>
          </a:p>
          <a:p>
            <a:pPr marL="75565" marR="46355" algn="just" defTabSz="457200"/>
            <a:endParaRPr lang="es-ES" sz="1800" dirty="0"/>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TotalTime>
  <Words>665</Words>
  <Application>Microsoft Office PowerPoint</Application>
  <PresentationFormat>Personalizado</PresentationFormat>
  <Paragraphs>14</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X Taller “La transformación digital y las tecnologías de avanzada en la Educación Superior”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LUISBEL PORVENT R</cp:lastModifiedBy>
  <cp:revision>40</cp:revision>
  <dcterms:created xsi:type="dcterms:W3CDTF">2021-12-21T16:45:31Z</dcterms:created>
  <dcterms:modified xsi:type="dcterms:W3CDTF">2024-02-04T21:33:56Z</dcterms:modified>
</cp:coreProperties>
</file>