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50" d="100"/>
          <a:sy n="50" d="100"/>
        </p:scale>
        <p:origin x="36" y="-15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58"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59"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60"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61"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62"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63"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‹Nº›</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04858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104858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1048584" name="Date Placeholder 3"/>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1048585" name="Footer Placeholder 4"/>
          <p:cNvSpPr>
            <a:spLocks noGrp="1"/>
          </p:cNvSpPr>
          <p:nvPr>
            <p:ph type="ftr" sz="quarter" idx="11"/>
          </p:nvPr>
        </p:nvSpPr>
        <p:spPr/>
        <p:txBody>
          <a:bodyPr/>
          <a:lstStyle/>
          <a:p>
            <a:endParaRPr lang="en-US" dirty="0"/>
          </a:p>
        </p:txBody>
      </p:sp>
      <p:sp>
        <p:nvSpPr>
          <p:cNvPr id="104858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048625" name="Title 1"/>
          <p:cNvSpPr>
            <a:spLocks noGrp="1"/>
          </p:cNvSpPr>
          <p:nvPr>
            <p:ph type="title"/>
          </p:nvPr>
        </p:nvSpPr>
        <p:spPr/>
        <p:txBody>
          <a:bodyPr/>
          <a:lstStyle/>
          <a:p>
            <a:r>
              <a:rPr lang="es-ES"/>
              <a:t>Haga clic para modificar el estilo de título del patrón</a:t>
            </a:r>
            <a:endParaRPr lang="en-US" dirty="0"/>
          </a:p>
        </p:txBody>
      </p:sp>
      <p:sp>
        <p:nvSpPr>
          <p:cNvPr id="1048626"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048627" name="Date Placeholder 3"/>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1048628" name="Footer Placeholder 4"/>
          <p:cNvSpPr>
            <a:spLocks noGrp="1"/>
          </p:cNvSpPr>
          <p:nvPr>
            <p:ph type="ftr" sz="quarter" idx="11"/>
          </p:nvPr>
        </p:nvSpPr>
        <p:spPr/>
        <p:txBody>
          <a:bodyPr/>
          <a:lstStyle/>
          <a:p>
            <a:endParaRPr lang="en-US" dirty="0"/>
          </a:p>
        </p:txBody>
      </p:sp>
      <p:sp>
        <p:nvSpPr>
          <p:cNvPr id="1048629"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048609"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1048610"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048611" name="Date Placeholder 3"/>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1048612" name="Footer Placeholder 4"/>
          <p:cNvSpPr>
            <a:spLocks noGrp="1"/>
          </p:cNvSpPr>
          <p:nvPr>
            <p:ph type="ftr" sz="quarter" idx="11"/>
          </p:nvPr>
        </p:nvSpPr>
        <p:spPr/>
        <p:txBody>
          <a:bodyPr/>
          <a:lstStyle/>
          <a:p>
            <a:endParaRPr lang="en-US" dirty="0"/>
          </a:p>
        </p:txBody>
      </p:sp>
      <p:sp>
        <p:nvSpPr>
          <p:cNvPr id="1048613"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1048614" name="Title 1"/>
          <p:cNvSpPr>
            <a:spLocks noGrp="1"/>
          </p:cNvSpPr>
          <p:nvPr>
            <p:ph type="title"/>
          </p:nvPr>
        </p:nvSpPr>
        <p:spPr/>
        <p:txBody>
          <a:bodyPr/>
          <a:lstStyle/>
          <a:p>
            <a:r>
              <a:rPr lang="es-ES"/>
              <a:t>Haga clic para modificar el estilo de título del patrón</a:t>
            </a:r>
            <a:endParaRPr lang="en-US" dirty="0"/>
          </a:p>
        </p:txBody>
      </p:sp>
      <p:sp>
        <p:nvSpPr>
          <p:cNvPr id="1048615"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048616" name="Date Placeholder 3"/>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1048617" name="Footer Placeholder 4"/>
          <p:cNvSpPr>
            <a:spLocks noGrp="1"/>
          </p:cNvSpPr>
          <p:nvPr>
            <p:ph type="ftr" sz="quarter" idx="11"/>
          </p:nvPr>
        </p:nvSpPr>
        <p:spPr/>
        <p:txBody>
          <a:bodyPr/>
          <a:lstStyle/>
          <a:p>
            <a:endParaRPr lang="en-US" dirty="0"/>
          </a:p>
        </p:txBody>
      </p:sp>
      <p:sp>
        <p:nvSpPr>
          <p:cNvPr id="1048618"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48630"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1048631"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1048632" name="Date Placeholder 3"/>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1048633" name="Footer Placeholder 4"/>
          <p:cNvSpPr>
            <a:spLocks noGrp="1"/>
          </p:cNvSpPr>
          <p:nvPr>
            <p:ph type="ftr" sz="quarter" idx="11"/>
          </p:nvPr>
        </p:nvSpPr>
        <p:spPr/>
        <p:txBody>
          <a:bodyPr/>
          <a:lstStyle/>
          <a:p>
            <a:endParaRPr lang="en-US" dirty="0"/>
          </a:p>
        </p:txBody>
      </p:sp>
      <p:sp>
        <p:nvSpPr>
          <p:cNvPr id="1048634"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1048635" name="Title 1"/>
          <p:cNvSpPr>
            <a:spLocks noGrp="1"/>
          </p:cNvSpPr>
          <p:nvPr>
            <p:ph type="title"/>
          </p:nvPr>
        </p:nvSpPr>
        <p:spPr/>
        <p:txBody>
          <a:bodyPr/>
          <a:lstStyle/>
          <a:p>
            <a:r>
              <a:rPr lang="es-ES"/>
              <a:t>Haga clic para modificar el estilo de título del patrón</a:t>
            </a:r>
            <a:endParaRPr lang="en-US" dirty="0"/>
          </a:p>
        </p:txBody>
      </p:sp>
      <p:sp>
        <p:nvSpPr>
          <p:cNvPr id="1048636"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048637"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048638" name="Date Placeholder 4"/>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1048639" name="Footer Placeholder 5"/>
          <p:cNvSpPr>
            <a:spLocks noGrp="1"/>
          </p:cNvSpPr>
          <p:nvPr>
            <p:ph type="ftr" sz="quarter" idx="11"/>
          </p:nvPr>
        </p:nvSpPr>
        <p:spPr/>
        <p:txBody>
          <a:bodyPr/>
          <a:lstStyle/>
          <a:p>
            <a:endParaRPr lang="en-US" dirty="0"/>
          </a:p>
        </p:txBody>
      </p:sp>
      <p:sp>
        <p:nvSpPr>
          <p:cNvPr id="1048640"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48641"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1048642"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1048643"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048644"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1048645"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048646" name="Date Placeholder 6"/>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1048647" name="Footer Placeholder 7"/>
          <p:cNvSpPr>
            <a:spLocks noGrp="1"/>
          </p:cNvSpPr>
          <p:nvPr>
            <p:ph type="ftr" sz="quarter" idx="11"/>
          </p:nvPr>
        </p:nvSpPr>
        <p:spPr/>
        <p:txBody>
          <a:bodyPr/>
          <a:lstStyle/>
          <a:p>
            <a:endParaRPr lang="en-US" dirty="0"/>
          </a:p>
        </p:txBody>
      </p:sp>
      <p:sp>
        <p:nvSpPr>
          <p:cNvPr id="1048648"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048605" name="Title 1"/>
          <p:cNvSpPr>
            <a:spLocks noGrp="1"/>
          </p:cNvSpPr>
          <p:nvPr>
            <p:ph type="title"/>
          </p:nvPr>
        </p:nvSpPr>
        <p:spPr/>
        <p:txBody>
          <a:bodyPr/>
          <a:lstStyle/>
          <a:p>
            <a:r>
              <a:rPr lang="es-ES"/>
              <a:t>Haga clic para modificar el estilo de título del patrón</a:t>
            </a:r>
            <a:endParaRPr lang="en-US" dirty="0"/>
          </a:p>
        </p:txBody>
      </p:sp>
      <p:sp>
        <p:nvSpPr>
          <p:cNvPr id="1048606" name="Date Placeholder 2"/>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1048607" name="Footer Placeholder 3"/>
          <p:cNvSpPr>
            <a:spLocks noGrp="1"/>
          </p:cNvSpPr>
          <p:nvPr>
            <p:ph type="ftr" sz="quarter" idx="11"/>
          </p:nvPr>
        </p:nvSpPr>
        <p:spPr/>
        <p:txBody>
          <a:bodyPr/>
          <a:lstStyle/>
          <a:p>
            <a:endParaRPr lang="en-US" dirty="0"/>
          </a:p>
        </p:txBody>
      </p:sp>
      <p:sp>
        <p:nvSpPr>
          <p:cNvPr id="1048608"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048649" name="Date Placeholder 1"/>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1048650" name="Footer Placeholder 2"/>
          <p:cNvSpPr>
            <a:spLocks noGrp="1"/>
          </p:cNvSpPr>
          <p:nvPr>
            <p:ph type="ftr" sz="quarter" idx="11"/>
          </p:nvPr>
        </p:nvSpPr>
        <p:spPr/>
        <p:txBody>
          <a:bodyPr/>
          <a:lstStyle/>
          <a:p>
            <a:endParaRPr lang="en-US" dirty="0"/>
          </a:p>
        </p:txBody>
      </p:sp>
      <p:sp>
        <p:nvSpPr>
          <p:cNvPr id="1048651"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04865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104865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04865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1048655" name="Date Placeholder 4"/>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1048656" name="Footer Placeholder 5"/>
          <p:cNvSpPr>
            <a:spLocks noGrp="1"/>
          </p:cNvSpPr>
          <p:nvPr>
            <p:ph type="ftr" sz="quarter" idx="11"/>
          </p:nvPr>
        </p:nvSpPr>
        <p:spPr/>
        <p:txBody>
          <a:bodyPr/>
          <a:lstStyle/>
          <a:p>
            <a:endParaRPr lang="en-US" dirty="0"/>
          </a:p>
        </p:txBody>
      </p:sp>
      <p:sp>
        <p:nvSpPr>
          <p:cNvPr id="104865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048619"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1048620"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1048621"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1048622" name="Date Placeholder 4"/>
          <p:cNvSpPr>
            <a:spLocks noGrp="1"/>
          </p:cNvSpPr>
          <p:nvPr>
            <p:ph type="dt" sz="half" idx="10"/>
          </p:nvPr>
        </p:nvSpPr>
        <p:spPr/>
        <p:txBody>
          <a:bodyPr/>
          <a:lstStyle/>
          <a:p>
            <a:fld id="{91064BA3-83C8-46BC-B43A-3209F898C737}" type="datetimeFigureOut">
              <a:rPr lang="en-US" smtClean="0"/>
              <a:t>2/5/2024</a:t>
            </a:fld>
            <a:endParaRPr lang="en-US" dirty="0"/>
          </a:p>
        </p:txBody>
      </p:sp>
      <p:sp>
        <p:nvSpPr>
          <p:cNvPr id="1048623" name="Footer Placeholder 5"/>
          <p:cNvSpPr>
            <a:spLocks noGrp="1"/>
          </p:cNvSpPr>
          <p:nvPr>
            <p:ph type="ftr" sz="quarter" idx="11"/>
          </p:nvPr>
        </p:nvSpPr>
        <p:spPr/>
        <p:txBody>
          <a:bodyPr/>
          <a:lstStyle/>
          <a:p>
            <a:endParaRPr lang="en-US" dirty="0"/>
          </a:p>
        </p:txBody>
      </p:sp>
      <p:sp>
        <p:nvSpPr>
          <p:cNvPr id="1048624"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1048577"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048578"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2/5/2024</a:t>
            </a:fld>
            <a:endParaRPr lang="en-US" dirty="0"/>
          </a:p>
        </p:txBody>
      </p:sp>
      <p:sp>
        <p:nvSpPr>
          <p:cNvPr id="1048579"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1048580"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grpSp>
        <p:nvGrpSpPr>
          <p:cNvPr id="3" name="Group 9776"/>
          <p:cNvGrpSpPr/>
          <p:nvPr userDrawn="1"/>
        </p:nvGrpSpPr>
        <p:grpSpPr>
          <a:xfrm>
            <a:off x="391887" y="346160"/>
            <a:ext cx="21248914" cy="4269383"/>
            <a:chOff x="0" y="0"/>
            <a:chExt cx="7564120" cy="1506855"/>
          </a:xfrm>
        </p:grpSpPr>
        <p:sp>
          <p:nvSpPr>
            <p:cNvPr id="1048581"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2097152" name="Picture 9777"/>
            <p:cNvPicPr>
              <a:picLocks/>
            </p:cNvPicPr>
            <p:nvPr userDrawn="1"/>
          </p:nvPicPr>
          <p:blipFill>
            <a:blip r:embed="rId13"/>
            <a:stretch>
              <a:fillRect/>
            </a:stretch>
          </p:blipFill>
          <p:spPr>
            <a:xfrm>
              <a:off x="0" y="0"/>
              <a:ext cx="7564120" cy="1506855"/>
            </a:xfrm>
            <a:prstGeom prst="rect">
              <a:avLst/>
            </a:prstGeom>
          </p:spPr>
        </p:pic>
      </p:grpSp>
      <p:pic>
        <p:nvPicPr>
          <p:cNvPr id="2097153" name="Imagen 10"/>
          <p:cNvPicPr>
            <a:picLocks noChangeAspect="1"/>
          </p:cNvPicPr>
          <p:nvPr userDrawn="1"/>
        </p:nvPicPr>
        <p:blipFill>
          <a:blip r:embed="rId14"/>
          <a:stretch>
            <a:fillRect/>
          </a:stretch>
        </p:blipFill>
        <p:spPr>
          <a:xfrm flipV="1">
            <a:off x="0" y="31133143"/>
            <a:ext cx="21959887" cy="87908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7" name="Título 1"/>
          <p:cNvSpPr>
            <a:spLocks noGrp="1"/>
          </p:cNvSpPr>
          <p:nvPr>
            <p:ph type="ctrTitle"/>
          </p:nvPr>
        </p:nvSpPr>
        <p:spPr>
          <a:xfrm>
            <a:off x="2590799" y="4309611"/>
            <a:ext cx="17722096" cy="1114206"/>
          </a:xfrm>
        </p:spPr>
        <p:txBody>
          <a:bodyPr>
            <a:normAutofit/>
          </a:bodyPr>
          <a:lstStyle/>
          <a:p>
            <a:r>
              <a:rPr lang="es-ES" sz="6600" b="1" dirty="0">
                <a:solidFill>
                  <a:srgbClr val="002060"/>
                </a:solidFill>
              </a:rPr>
              <a:t>XVII Taller Internacional de “Extensión Universitaria”</a:t>
            </a:r>
            <a:endParaRPr lang="en-US" sz="6600" b="1" dirty="0">
              <a:solidFill>
                <a:srgbClr val="002060"/>
              </a:solidFill>
            </a:endParaRPr>
          </a:p>
        </p:txBody>
      </p:sp>
      <p:sp>
        <p:nvSpPr>
          <p:cNvPr id="1048588" name="Subtítulo 2"/>
          <p:cNvSpPr>
            <a:spLocks noGrp="1"/>
          </p:cNvSpPr>
          <p:nvPr>
            <p:ph type="subTitle" idx="1"/>
          </p:nvPr>
        </p:nvSpPr>
        <p:spPr>
          <a:xfrm>
            <a:off x="1646990" y="10766213"/>
            <a:ext cx="18665905" cy="854419"/>
          </a:xfrm>
        </p:spPr>
        <p:txBody>
          <a:bodyPr>
            <a:noAutofit/>
          </a:bodyPr>
          <a:lstStyle/>
          <a:p>
            <a:pPr algn="l"/>
            <a:r>
              <a:rPr lang="es-ES" sz="2800" dirty="0"/>
              <a:t>El objetivo principal  es exponer los resultados de las acciones realizadas por el Grupo para la Protección del Patrimonio Cultural </a:t>
            </a:r>
            <a:r>
              <a:rPr lang="es-ES" sz="2800" dirty="0" err="1"/>
              <a:t>Cujae</a:t>
            </a:r>
            <a:r>
              <a:rPr lang="es-ES" sz="2800" dirty="0"/>
              <a:t> (en lo adelante GPCC) en la formación de estudiantes y trabajadores a partir de la integración de los procesos sustantivos que protagonizan </a:t>
            </a:r>
            <a:endParaRPr lang="en-US" sz="2800" dirty="0"/>
          </a:p>
        </p:txBody>
      </p:sp>
      <p:sp>
        <p:nvSpPr>
          <p:cNvPr id="1048589" name="Título 1"/>
          <p:cNvSpPr txBox="1"/>
          <p:nvPr/>
        </p:nvSpPr>
        <p:spPr>
          <a:xfrm>
            <a:off x="2398295" y="5828043"/>
            <a:ext cx="17722096"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800" dirty="0">
                <a:solidFill>
                  <a:srgbClr val="002060"/>
                </a:solidFill>
              </a:rPr>
              <a:t>PRODUCTOS  INTEGRADOS  PARA  POTENCIAR  LA  FORMACION  SOBRE</a:t>
            </a:r>
          </a:p>
          <a:p>
            <a:r>
              <a:rPr lang="es-ES" sz="4800" dirty="0">
                <a:solidFill>
                  <a:srgbClr val="002060"/>
                </a:solidFill>
              </a:rPr>
              <a:t>PATRIMONIO CULTURAL UNIVERSITARIO. CASO CUJAE.</a:t>
            </a:r>
            <a:endParaRPr lang="en-US" sz="4800" dirty="0">
              <a:solidFill>
                <a:srgbClr val="002060"/>
              </a:solidFill>
            </a:endParaRPr>
          </a:p>
        </p:txBody>
      </p:sp>
      <p:sp>
        <p:nvSpPr>
          <p:cNvPr id="1048590" name="Text Placeholder 37"/>
          <p:cNvSpPr txBox="1"/>
          <p:nvPr/>
        </p:nvSpPr>
        <p:spPr>
          <a:xfrm>
            <a:off x="3175826" y="7569789"/>
            <a:ext cx="15608232" cy="1555441"/>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n-US" sz="3800" b="1" dirty="0">
                <a:solidFill>
                  <a:srgbClr val="002060"/>
                </a:solidFill>
              </a:rPr>
              <a:t>Dr.  </a:t>
            </a:r>
            <a:r>
              <a:rPr lang="en-US" sz="3800" b="1" dirty="0" err="1">
                <a:solidFill>
                  <a:srgbClr val="002060"/>
                </a:solidFill>
              </a:rPr>
              <a:t>Arq</a:t>
            </a:r>
            <a:r>
              <a:rPr lang="en-US" sz="3800" b="1" dirty="0">
                <a:solidFill>
                  <a:srgbClr val="002060"/>
                </a:solidFill>
              </a:rPr>
              <a:t>.  Ada  Esther  </a:t>
            </a:r>
            <a:r>
              <a:rPr lang="en-US" sz="3800" b="1" dirty="0" err="1">
                <a:solidFill>
                  <a:srgbClr val="002060"/>
                </a:solidFill>
              </a:rPr>
              <a:t>Portero</a:t>
            </a:r>
            <a:r>
              <a:rPr lang="en-US" sz="3800" b="1" dirty="0">
                <a:solidFill>
                  <a:srgbClr val="002060"/>
                </a:solidFill>
              </a:rPr>
              <a:t>  </a:t>
            </a:r>
            <a:r>
              <a:rPr lang="en-US" sz="3800" b="1" dirty="0" err="1">
                <a:solidFill>
                  <a:srgbClr val="002060"/>
                </a:solidFill>
              </a:rPr>
              <a:t>Ricol</a:t>
            </a:r>
            <a:r>
              <a:rPr lang="en-US" sz="3800" b="1" dirty="0">
                <a:solidFill>
                  <a:srgbClr val="002060"/>
                </a:solidFill>
              </a:rPr>
              <a:t>. /</a:t>
            </a:r>
            <a:r>
              <a:rPr lang="en-US" sz="3800" b="1" dirty="0" err="1">
                <a:solidFill>
                  <a:srgbClr val="002060"/>
                </a:solidFill>
              </a:rPr>
              <a:t>Msc</a:t>
            </a:r>
            <a:r>
              <a:rPr lang="en-US" sz="3800" b="1" dirty="0">
                <a:solidFill>
                  <a:srgbClr val="002060"/>
                </a:solidFill>
              </a:rPr>
              <a:t>.  </a:t>
            </a:r>
            <a:r>
              <a:rPr lang="en-US" sz="3800" b="1" dirty="0" err="1">
                <a:solidFill>
                  <a:srgbClr val="002060"/>
                </a:solidFill>
              </a:rPr>
              <a:t>Arq</a:t>
            </a:r>
            <a:r>
              <a:rPr lang="en-US" sz="3800" b="1" dirty="0">
                <a:solidFill>
                  <a:srgbClr val="002060"/>
                </a:solidFill>
              </a:rPr>
              <a:t>.  Ricardo  Machado  </a:t>
            </a:r>
            <a:r>
              <a:rPr lang="en-US" sz="3800" b="1" dirty="0" err="1">
                <a:solidFill>
                  <a:srgbClr val="002060"/>
                </a:solidFill>
              </a:rPr>
              <a:t>Jardo</a:t>
            </a:r>
            <a:r>
              <a:rPr lang="en-US" sz="3800" b="1" dirty="0">
                <a:solidFill>
                  <a:srgbClr val="002060"/>
                </a:solidFill>
              </a:rPr>
              <a:t> / </a:t>
            </a:r>
            <a:r>
              <a:rPr lang="en-US" sz="3800" b="1" dirty="0" err="1">
                <a:solidFill>
                  <a:srgbClr val="002060"/>
                </a:solidFill>
              </a:rPr>
              <a:t>Arq</a:t>
            </a:r>
            <a:r>
              <a:rPr lang="en-US" sz="3800" b="1" dirty="0">
                <a:solidFill>
                  <a:srgbClr val="002060"/>
                </a:solidFill>
              </a:rPr>
              <a:t>. </a:t>
            </a:r>
            <a:r>
              <a:rPr lang="en-US" sz="3800" b="1" dirty="0" err="1">
                <a:solidFill>
                  <a:srgbClr val="002060"/>
                </a:solidFill>
              </a:rPr>
              <a:t>Mirelle</a:t>
            </a:r>
            <a:r>
              <a:rPr lang="en-US" sz="3800" b="1" dirty="0">
                <a:solidFill>
                  <a:srgbClr val="002060"/>
                </a:solidFill>
              </a:rPr>
              <a:t> Cristóbal </a:t>
            </a:r>
            <a:r>
              <a:rPr lang="en-US" sz="3800" b="1" dirty="0" err="1">
                <a:solidFill>
                  <a:srgbClr val="002060"/>
                </a:solidFill>
              </a:rPr>
              <a:t>Fariñas</a:t>
            </a:r>
            <a:r>
              <a:rPr lang="en-US" sz="3800" b="1" dirty="0">
                <a:solidFill>
                  <a:srgbClr val="002060"/>
                </a:solidFill>
              </a:rPr>
              <a:t>. </a:t>
            </a:r>
            <a:r>
              <a:rPr lang="en-US" sz="4000" dirty="0">
                <a:solidFill>
                  <a:srgbClr val="002060"/>
                </a:solidFill>
              </a:rPr>
              <a:t>Universidad  </a:t>
            </a:r>
            <a:r>
              <a:rPr lang="en-US" sz="4000" dirty="0" err="1">
                <a:solidFill>
                  <a:srgbClr val="002060"/>
                </a:solidFill>
              </a:rPr>
              <a:t>Tecnológica</a:t>
            </a:r>
            <a:r>
              <a:rPr lang="en-US" sz="4000" dirty="0">
                <a:solidFill>
                  <a:srgbClr val="002060"/>
                </a:solidFill>
              </a:rPr>
              <a:t>  de la Habana José Antonio </a:t>
            </a:r>
            <a:r>
              <a:rPr lang="en-US" sz="4000" dirty="0" err="1">
                <a:solidFill>
                  <a:srgbClr val="002060"/>
                </a:solidFill>
              </a:rPr>
              <a:t>Echeverría</a:t>
            </a:r>
            <a:r>
              <a:rPr lang="en-US" sz="4000" dirty="0">
                <a:solidFill>
                  <a:srgbClr val="002060"/>
                </a:solidFill>
              </a:rPr>
              <a:t>, </a:t>
            </a:r>
            <a:r>
              <a:rPr lang="en-US" sz="4000" dirty="0" err="1">
                <a:solidFill>
                  <a:srgbClr val="002060"/>
                </a:solidFill>
              </a:rPr>
              <a:t>Cujae</a:t>
            </a:r>
            <a:r>
              <a:rPr lang="en-US" sz="4000" dirty="0">
                <a:solidFill>
                  <a:srgbClr val="002060"/>
                </a:solidFill>
              </a:rPr>
              <a:t>, Cuba.</a:t>
            </a:r>
          </a:p>
        </p:txBody>
      </p:sp>
      <p:sp>
        <p:nvSpPr>
          <p:cNvPr id="1048591" name="CuadroTexto 30"/>
          <p:cNvSpPr txBox="1"/>
          <p:nvPr/>
        </p:nvSpPr>
        <p:spPr>
          <a:xfrm>
            <a:off x="1646989" y="13717943"/>
            <a:ext cx="18200015" cy="408429"/>
          </a:xfrm>
          <a:prstGeom prst="rect">
            <a:avLst/>
          </a:prstGeom>
          <a:noFill/>
        </p:spPr>
        <p:txBody>
          <a:bodyPr wrap="square" rtlCol="0">
            <a:spAutoFit/>
          </a:bodyPr>
          <a:lstStyle/>
          <a:p>
            <a:endParaRPr lang="en-US" dirty="0"/>
          </a:p>
        </p:txBody>
      </p:sp>
      <p:sp>
        <p:nvSpPr>
          <p:cNvPr id="1048592" name="Text Placeholder 28"/>
          <p:cNvSpPr txBox="1"/>
          <p:nvPr/>
        </p:nvSpPr>
        <p:spPr>
          <a:xfrm>
            <a:off x="5933002" y="24483741"/>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1048593" name="Text Placeholder 28"/>
          <p:cNvSpPr txBox="1"/>
          <p:nvPr/>
        </p:nvSpPr>
        <p:spPr>
          <a:xfrm>
            <a:off x="10219013" y="29039042"/>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a:solidFill>
                  <a:srgbClr val="002060"/>
                </a:solidFill>
              </a:rPr>
              <a:t>AGRADECIMIENTOS</a:t>
            </a:r>
          </a:p>
        </p:txBody>
      </p:sp>
      <p:sp>
        <p:nvSpPr>
          <p:cNvPr id="1048594" name="Rectángulo 39"/>
          <p:cNvSpPr/>
          <p:nvPr/>
        </p:nvSpPr>
        <p:spPr>
          <a:xfrm>
            <a:off x="1181100" y="10663142"/>
            <a:ext cx="19131795" cy="14860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595" name="Subtítulo 2"/>
          <p:cNvSpPr txBox="1"/>
          <p:nvPr/>
        </p:nvSpPr>
        <p:spPr>
          <a:xfrm>
            <a:off x="1262437" y="13119918"/>
            <a:ext cx="18665905" cy="85441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2000" dirty="0"/>
              <a:t>Muchos  profesionales  de  la  </a:t>
            </a:r>
            <a:r>
              <a:rPr lang="es-ES" sz="2000" dirty="0" err="1"/>
              <a:t>Cujae</a:t>
            </a:r>
            <a:r>
              <a:rPr lang="es-ES" sz="2000" dirty="0"/>
              <a:t>  poseen  una  gran  experiencia  en  temas patrimoniales,  particularmente  los  que  componen  el  Grupo  para  la  protección  de  su patrimonio  cultural  (GPCC).  Este  grupo  se  ubica  en  el  Departamento  Docente  de Extensión  Universitaria,  los  especialistas  que  le  constituyen,  de  forma  intencionada participan  en  la  formación  de  los  estudiantes  en  los  temas  de  patrimonio  cultural universitario,  desde  la  integración  del  proceso  extensionista  con  el  docente  y  la investigación.  (12).  También  se trabaja con profesores y  trabajadores para capacitarlos sobre este tema tan sensible y necesario. Los productos integrados para favorecer la formación sobre el patrimonio cultural universitario forman un sistema. Todos  parten de un principio  común que es la recuperación de la  historia  mediante  la creación de conocimientos.  La  historia de la </a:t>
            </a:r>
            <a:r>
              <a:rPr lang="es-ES" sz="2000" dirty="0" err="1"/>
              <a:t>Cujae</a:t>
            </a:r>
            <a:r>
              <a:rPr lang="es-ES" sz="2000" dirty="0"/>
              <a:t>  está indisolublemente ligada  a los hechos  relevantes  que  han  ocurrido  tanto  a  escala  de  la  universidad  como  de  cada carrera.  Por  tanto,  no  se  pueden  ver  de  modo  aislado.  Constituyen  productos  de personalidad  propia,  pero  conformando  y  mostrando  un  sistema  integrado  de conocimientos. </a:t>
            </a:r>
          </a:p>
          <a:p>
            <a:pPr algn="just">
              <a:spcBef>
                <a:spcPts val="600"/>
              </a:spcBef>
            </a:pPr>
            <a:r>
              <a:rPr lang="es-ES" sz="2000" dirty="0"/>
              <a:t>El sistema está integrado por Juego de postales con temas patrimoniales de la </a:t>
            </a:r>
            <a:r>
              <a:rPr lang="es-ES" sz="2000" dirty="0" err="1"/>
              <a:t>Cujae</a:t>
            </a:r>
            <a:r>
              <a:rPr lang="es-ES" sz="2000" dirty="0"/>
              <a:t>, Plegables/trípticos  con temas de la comunidad universitaria. (Recorrido </a:t>
            </a:r>
            <a:r>
              <a:rPr lang="es-ES" sz="2000" dirty="0" err="1"/>
              <a:t>Cujae</a:t>
            </a:r>
            <a:r>
              <a:rPr lang="es-ES" sz="2000" dirty="0"/>
              <a:t> /Obras patrimoniales registradas. /Obras relevantes no registradas./Espacios públicos. / Centros de investigación. / Plazas y parques. / Festivales de Artistas Aficionados. / Juegos Deportivos Universitarios.) Folletos con aspectos del patrimonio material e inmaterial </a:t>
            </a:r>
            <a:r>
              <a:rPr lang="es-ES" sz="2000" dirty="0" err="1"/>
              <a:t>Cujae</a:t>
            </a:r>
            <a:r>
              <a:rPr lang="es-ES" sz="2000" dirty="0"/>
              <a:t>.(La </a:t>
            </a:r>
            <a:r>
              <a:rPr lang="es-ES" sz="2000" dirty="0" err="1"/>
              <a:t>Cujae</a:t>
            </a:r>
            <a:r>
              <a:rPr lang="es-ES" sz="2000" dirty="0"/>
              <a:t> al servicio de la sociedad cubana. </a:t>
            </a:r>
            <a:r>
              <a:rPr lang="es-ES" sz="2000" dirty="0" err="1"/>
              <a:t>Cujae</a:t>
            </a:r>
            <a:r>
              <a:rPr lang="es-ES" sz="2000" dirty="0"/>
              <a:t> en imágenes (1960-2016)./ El Patrimonio universitario del ISPJAE: 50 años de ciencia y cultura al servicio  de la sociedad cubana. / La </a:t>
            </a:r>
            <a:r>
              <a:rPr lang="es-ES" sz="2000" dirty="0" err="1"/>
              <a:t>Cujae</a:t>
            </a:r>
            <a:r>
              <a:rPr lang="es-ES" sz="2000" dirty="0"/>
              <a:t> al servicio de la sociedad cubana. </a:t>
            </a:r>
            <a:r>
              <a:rPr lang="es-ES" sz="2000" dirty="0" err="1"/>
              <a:t>Cujae</a:t>
            </a:r>
            <a:r>
              <a:rPr lang="es-ES" sz="2000" dirty="0"/>
              <a:t> en imágenes. 2016-2018. / La </a:t>
            </a:r>
            <a:r>
              <a:rPr lang="es-ES" sz="2000" dirty="0" err="1"/>
              <a:t>Cujae</a:t>
            </a:r>
            <a:r>
              <a:rPr lang="es-ES" sz="2000" dirty="0"/>
              <a:t> al servicio de la sociedad cubana. </a:t>
            </a:r>
            <a:r>
              <a:rPr lang="es-ES" sz="2000" dirty="0" err="1"/>
              <a:t>Cujae</a:t>
            </a:r>
            <a:r>
              <a:rPr lang="es-ES" sz="2000" dirty="0"/>
              <a:t> en imágenes. 2019 /La </a:t>
            </a:r>
            <a:r>
              <a:rPr lang="es-ES" sz="2000" dirty="0" err="1"/>
              <a:t>Cujae</a:t>
            </a:r>
            <a:r>
              <a:rPr lang="es-ES" sz="2000" dirty="0"/>
              <a:t> al servicio de la sociedad cubana. </a:t>
            </a:r>
            <a:r>
              <a:rPr lang="es-ES" sz="2000" dirty="0" err="1"/>
              <a:t>Cujae</a:t>
            </a:r>
            <a:r>
              <a:rPr lang="es-ES" sz="2000" dirty="0"/>
              <a:t> en imágenes. 2020 /La </a:t>
            </a:r>
            <a:r>
              <a:rPr lang="es-ES" sz="2000" dirty="0" err="1"/>
              <a:t>Cujae</a:t>
            </a:r>
            <a:r>
              <a:rPr lang="es-ES" sz="2000" dirty="0"/>
              <a:t> al servicio de la sociedad cubana. </a:t>
            </a:r>
            <a:r>
              <a:rPr lang="es-ES" sz="2000" dirty="0" err="1"/>
              <a:t>Cujae</a:t>
            </a:r>
            <a:r>
              <a:rPr lang="es-ES" sz="2000" dirty="0"/>
              <a:t> en imágenes. 2021 /Personalidades relevantes. Parte 1. /Rectores.) y Almanaques y otros productos de promoción cultural. </a:t>
            </a:r>
          </a:p>
          <a:p>
            <a:pPr algn="just">
              <a:spcBef>
                <a:spcPts val="600"/>
              </a:spcBef>
            </a:pPr>
            <a:r>
              <a:rPr lang="es-ES" sz="2000" dirty="0"/>
              <a:t>Este sistema de productos significa un ahorro de 673 200 cup a la institución por los conceptos de Conceptualización,  Diseño,  Revisión,  Terminación,  Edición, Corrección,  impresión o producto digital teniendo en cuenta las tarifas en Cuba. </a:t>
            </a:r>
          </a:p>
          <a:p>
            <a:pPr algn="just">
              <a:spcBef>
                <a:spcPts val="600"/>
              </a:spcBef>
            </a:pPr>
            <a:r>
              <a:rPr lang="es-ES" sz="2000" dirty="0"/>
              <a:t>El impacto social  ha sido amplio y positivo. La  asignatura  electiva  de Apreciación  del  Patrimonio  Cultural  Universitario,  en  las  carreras  de  Arquitectura, Ingenierías  Civil,  Química,  Eléctrica,  Telecomunicaciones,  biomédica,  ha sido cursada por más  de  1000  estudiantes  de  primero  a  quinto  año .  Los recorridos  y  visitas  a  la  sala  de  historia arroja  un  total  de 900 a visitas.  También se han dado  capacitaciones sobre el tema a los profesores de la DEU, a los Vicedecanos de Extensión de todas las carreras de la </a:t>
            </a:r>
            <a:r>
              <a:rPr lang="es-ES" sz="2000" dirty="0" err="1"/>
              <a:t>Cujae</a:t>
            </a:r>
            <a:r>
              <a:rPr lang="es-ES" sz="2000" dirty="0"/>
              <a:t> y a varios trabajadores que pasan por la  Sala de Historia </a:t>
            </a:r>
            <a:r>
              <a:rPr lang="es-ES" sz="2000" dirty="0" err="1"/>
              <a:t>Cujae</a:t>
            </a:r>
            <a:r>
              <a:rPr lang="es-ES" sz="2000" dirty="0"/>
              <a:t>, para un total de 170 vinculados a capacitación.</a:t>
            </a:r>
          </a:p>
          <a:p>
            <a:pPr algn="just">
              <a:spcBef>
                <a:spcPts val="600"/>
              </a:spcBef>
            </a:pPr>
            <a:r>
              <a:rPr lang="es-ES" sz="2000" dirty="0"/>
              <a:t>Los  trabajos  investigativos  que,  desde  la  asignatura  electiva  han  tenido  que desarrollar,  ha permitido la profundización en aspectos relacionados con la historia de las  carreras,  la  existencia  y  fundación  de  los  centros  de  investigación  asociados,  la relevancia de las personalidades existentes  en cada carrera con impacto tanto nacional como internacional, los recorridos más importantes que se hacen en la </a:t>
            </a:r>
            <a:r>
              <a:rPr lang="es-ES" sz="2000" dirty="0" err="1"/>
              <a:t>Cujae</a:t>
            </a:r>
            <a:r>
              <a:rPr lang="es-ES" sz="2000" dirty="0"/>
              <a:t> asociando éstos a los  nombres  de las plazas y  parques  así como  el surgimiento de los mismos, y las obras de arte que se encuentran en la universidad pero también en sus facultades.</a:t>
            </a:r>
          </a:p>
        </p:txBody>
      </p:sp>
      <p:sp>
        <p:nvSpPr>
          <p:cNvPr id="1048596" name="Rectángulo 41"/>
          <p:cNvSpPr/>
          <p:nvPr/>
        </p:nvSpPr>
        <p:spPr>
          <a:xfrm>
            <a:off x="1160502" y="13091944"/>
            <a:ext cx="19131795" cy="67708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597" name="Subtítulo 2"/>
          <p:cNvSpPr txBox="1"/>
          <p:nvPr/>
        </p:nvSpPr>
        <p:spPr>
          <a:xfrm>
            <a:off x="1262437" y="20832239"/>
            <a:ext cx="18898851" cy="85441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marL="342900" indent="-342900" algn="just">
              <a:spcBef>
                <a:spcPts val="0"/>
              </a:spcBef>
              <a:buFont typeface="Arial" panose="020B0604020202020204" pitchFamily="34" charset="0"/>
              <a:buChar char="•"/>
            </a:pPr>
            <a:r>
              <a:rPr lang="es-ES" sz="2100" dirty="0"/>
              <a:t>La promoción del patrimonio cultural implica saberes sobre la salvaguardia de la identidad  de la comunidad universitaria lo que  conduce a la formación de valores en  la  Educación  Superior.  Si  se  socializan  a  partir  de  productos  visuales, aumenta la aceptación y conocimiento consciente de los mismos.</a:t>
            </a:r>
          </a:p>
          <a:p>
            <a:pPr marL="342900" indent="-342900" algn="just">
              <a:spcBef>
                <a:spcPts val="0"/>
              </a:spcBef>
              <a:buFont typeface="Arial" panose="020B0604020202020204" pitchFamily="34" charset="0"/>
              <a:buChar char="•"/>
            </a:pPr>
            <a:r>
              <a:rPr lang="es-ES" sz="2100" dirty="0"/>
              <a:t>Los  productos  integrados  para  potenciar  la  formación  sobre  patrimonio  cultural de  estudiantes de  ingeniería  y arquitectura de  la  </a:t>
            </a:r>
            <a:r>
              <a:rPr lang="es-ES" sz="2100" dirty="0" err="1"/>
              <a:t>Cujae</a:t>
            </a:r>
            <a:r>
              <a:rPr lang="es-ES" sz="2100" dirty="0"/>
              <a:t>,  resultantes  del  trabajo docente  e  investigativo,  han  sido  de  gran  utilidad  y  se  han  usado  en  múltiples funciones, entre las que se destaca ser  material de consulta  para la docencia  y de  promoción  cultural.  Se  puede  mencionar,  además,  la  entrega  de  estos plegables,  postales,  files  y  folletos  en  versión  digital  o  impresos  a visitantes nacionales y extranjeros.</a:t>
            </a:r>
          </a:p>
          <a:p>
            <a:pPr marL="342900" indent="-342900" algn="just">
              <a:spcBef>
                <a:spcPts val="0"/>
              </a:spcBef>
              <a:buFont typeface="Arial" panose="020B0604020202020204" pitchFamily="34" charset="0"/>
              <a:buChar char="•"/>
            </a:pPr>
            <a:r>
              <a:rPr lang="es-ES" sz="2100" dirty="0"/>
              <a:t> Se  afirma  que,  con  todos  los  productos  diseñados,  la  docencia en  asignaturas electivas  sobre  patrimonio  cultural  universitario  y  las  visitas  programadas  a  la sala  de  historia,  se  ha  concebido  de  forma  intencionada,  un  apoyo  importante para  la  creación  de  conocimientos  en  estudiantes  y  trabajadores  sobre  su historia y tradiciones, así  como la formación  de valores incidiendo en  el aumento de su identidad, sentido de pertenencia y arraigo a sus carreras y a la </a:t>
            </a:r>
            <a:r>
              <a:rPr lang="es-ES" sz="2100" dirty="0" err="1"/>
              <a:t>Cujae</a:t>
            </a:r>
            <a:r>
              <a:rPr lang="es-ES" sz="2100" dirty="0"/>
              <a:t>.</a:t>
            </a:r>
          </a:p>
          <a:p>
            <a:pPr marL="342900" indent="-342900" algn="just">
              <a:spcBef>
                <a:spcPts val="0"/>
              </a:spcBef>
              <a:buFont typeface="Arial" panose="020B0604020202020204" pitchFamily="34" charset="0"/>
              <a:buChar char="•"/>
            </a:pPr>
            <a:r>
              <a:rPr lang="es-ES" sz="2100" dirty="0"/>
              <a:t>Los  productos  diseñados  son  novedosos,  perfectibles  y  poseen  un  enfoque didáctico.</a:t>
            </a:r>
          </a:p>
          <a:p>
            <a:pPr marL="342900" indent="-342900" algn="just">
              <a:spcBef>
                <a:spcPts val="0"/>
              </a:spcBef>
              <a:buFont typeface="Arial" panose="020B0604020202020204" pitchFamily="34" charset="0"/>
              <a:buChar char="•"/>
            </a:pPr>
            <a:r>
              <a:rPr lang="es-ES" sz="2100" dirty="0"/>
              <a:t>Las  experiencias  obtenidas  del  trabajo  del  GPCC  en  la  </a:t>
            </a:r>
            <a:r>
              <a:rPr lang="es-ES" sz="2100" dirty="0" err="1"/>
              <a:t>Cujae</a:t>
            </a:r>
            <a:r>
              <a:rPr lang="es-ES" sz="2100" dirty="0"/>
              <a:t>  pueden  ser generalizables  en  otras  universidades  del  país  incluso  en  centros  laborales  e institutos que les interese proteger su memoria histórica. </a:t>
            </a:r>
            <a:endParaRPr lang="en-US" sz="2100" dirty="0"/>
          </a:p>
        </p:txBody>
      </p:sp>
      <p:sp>
        <p:nvSpPr>
          <p:cNvPr id="1048598" name="Rectángulo 43"/>
          <p:cNvSpPr/>
          <p:nvPr/>
        </p:nvSpPr>
        <p:spPr>
          <a:xfrm>
            <a:off x="1181100" y="20745167"/>
            <a:ext cx="19131795" cy="37385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599" name="Subtítulo 2"/>
          <p:cNvSpPr txBox="1"/>
          <p:nvPr/>
        </p:nvSpPr>
        <p:spPr>
          <a:xfrm>
            <a:off x="1181100" y="25394109"/>
            <a:ext cx="18665905" cy="85441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marL="457200" indent="-457200" algn="l">
              <a:spcBef>
                <a:spcPts val="600"/>
              </a:spcBef>
              <a:buFont typeface="+mj-lt"/>
              <a:buAutoNum type="arabicPeriod"/>
            </a:pPr>
            <a:r>
              <a:rPr lang="es-ES" sz="2000" dirty="0" err="1"/>
              <a:t>Brull</a:t>
            </a:r>
            <a:r>
              <a:rPr lang="es-ES" sz="2000" dirty="0"/>
              <a:t>  González,  Maribel  y  Fonseca  Martínez,  Ailén.  Patrimonio  cultural  e  identidad  en  las universidades. Revista SciELO  </a:t>
            </a:r>
            <a:r>
              <a:rPr lang="es-ES" sz="2000" dirty="0" err="1"/>
              <a:t>Analytics</a:t>
            </a:r>
            <a:r>
              <a:rPr lang="es-ES" sz="2000" dirty="0"/>
              <a:t>. Artículo  Universidad de Oriente.  Versión impresa  ISSN 2519- 7320, versión On-line ISSN 1990-8644, 2020.</a:t>
            </a:r>
          </a:p>
          <a:p>
            <a:pPr marL="457200" indent="-457200" algn="l">
              <a:spcBef>
                <a:spcPts val="600"/>
              </a:spcBef>
              <a:buFont typeface="+mj-lt"/>
              <a:buAutoNum type="arabicPeriod"/>
            </a:pPr>
            <a:r>
              <a:rPr lang="es-ES" sz="2000" dirty="0"/>
              <a:t> ” Organización  para realizar el levantamiento del patrimonio cultural de la CUJAE”. Informe en versión digital, 24 páginas. Confeccionado por el  grupo para la Protección y la conservación  del patrimonio cultural de la   CUJAE. 2011. p.2. </a:t>
            </a:r>
            <a:r>
              <a:rPr lang="es-ES" sz="2000" dirty="0" err="1"/>
              <a:t>bot</a:t>
            </a:r>
            <a:r>
              <a:rPr lang="es-ES" sz="2000" dirty="0"/>
              <a:t> de </a:t>
            </a:r>
            <a:r>
              <a:rPr lang="es-ES" sz="2000" dirty="0" err="1"/>
              <a:t>telegram</a:t>
            </a:r>
            <a:r>
              <a:rPr lang="es-ES" sz="2000" dirty="0"/>
              <a:t> @</a:t>
            </a:r>
            <a:r>
              <a:rPr lang="es-ES" sz="2000" dirty="0" err="1"/>
              <a:t>AlmaCujaeBot</a:t>
            </a:r>
            <a:endParaRPr lang="es-ES" sz="2000" dirty="0"/>
          </a:p>
          <a:p>
            <a:pPr marL="457200" indent="-457200" algn="l">
              <a:spcBef>
                <a:spcPts val="600"/>
              </a:spcBef>
              <a:buFont typeface="+mj-lt"/>
              <a:buAutoNum type="arabicPeriod"/>
            </a:pPr>
            <a:r>
              <a:rPr lang="es-ES" sz="2000" dirty="0"/>
              <a:t>González  Moreno,  M.  Formulación  teórico  metodológica  para  la  promoción  cultural  de  la investigación  en  el  Instituto  Superior  Politécnico  José  Antonio  Echeverría.  Tesis  en  opción  al grado científico de Dra. en Ciencias de la Educación. C. de la Habana. 2006. P. 33</a:t>
            </a:r>
          </a:p>
          <a:p>
            <a:pPr marL="457200" indent="-457200" algn="l">
              <a:spcBef>
                <a:spcPts val="600"/>
              </a:spcBef>
              <a:buFont typeface="+mj-lt"/>
              <a:buAutoNum type="arabicPeriod"/>
            </a:pPr>
            <a:r>
              <a:rPr lang="es-ES" sz="2000" dirty="0"/>
              <a:t> Legislación  del  patrimonio  cultural  y  universitario  en  </a:t>
            </a:r>
            <a:r>
              <a:rPr lang="es-ES" sz="2000" dirty="0" err="1"/>
              <a:t>Mexico</a:t>
            </a:r>
            <a:r>
              <a:rPr lang="es-ES" sz="2000" dirty="0"/>
              <a:t>.  2021.https://masmuseosrd.sdi.unam.mx/wp-content/uploads/2021/11/A05-Analisis.pdf</a:t>
            </a:r>
          </a:p>
          <a:p>
            <a:pPr marL="457200" indent="-457200" algn="l">
              <a:spcBef>
                <a:spcPts val="600"/>
              </a:spcBef>
              <a:buFont typeface="+mj-lt"/>
              <a:buAutoNum type="arabicPeriod"/>
            </a:pPr>
            <a:r>
              <a:rPr lang="es-ES" sz="2000" dirty="0"/>
              <a:t> Marín,  S.  y  Fontal,  O.,  Percepciones  de  estudiantes  de  Educación  Secundaria  Obligatoria  en torno al Patrimonio, doi:10.5209/aris.64657, Revista Arte, Individuo y  Sociedad, 917-933 (2020). https://scielo.conicyt.cl/scielo.php?pid=S071850062021000100207&amp;script=sci_arttext#B20 </a:t>
            </a:r>
          </a:p>
          <a:p>
            <a:pPr marL="457200" indent="-457200" algn="l">
              <a:spcBef>
                <a:spcPts val="600"/>
              </a:spcBef>
              <a:buFont typeface="+mj-lt"/>
              <a:buAutoNum type="arabicPeriod"/>
            </a:pPr>
            <a:r>
              <a:rPr lang="es-ES" sz="2000" dirty="0"/>
              <a:t> Molina-Torres,  María  del  Pilar  y  otros.  Educación  sostenible  y  conservación  del  patrimonio cultural  en  la  formación  del  profesorado  universitario.  2021.  Versión On-line ISSN 0718-5006 </a:t>
            </a:r>
            <a:r>
              <a:rPr lang="es-ES" sz="2000" dirty="0" err="1"/>
              <a:t>Form</a:t>
            </a:r>
            <a:r>
              <a:rPr lang="es-ES" sz="2000" dirty="0"/>
              <a:t>.  Univ. vol.14 no.1 La  Serena feb. 2021  http://dx.doi.org/10.4067/S0718-50062021000100207</a:t>
            </a:r>
            <a:endParaRPr lang="en-US" sz="2000" dirty="0"/>
          </a:p>
        </p:txBody>
      </p:sp>
      <p:sp>
        <p:nvSpPr>
          <p:cNvPr id="1048600" name="Rectángulo 45"/>
          <p:cNvSpPr/>
          <p:nvPr/>
        </p:nvSpPr>
        <p:spPr>
          <a:xfrm>
            <a:off x="1181100" y="25394110"/>
            <a:ext cx="19131795" cy="3535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01" name="Text Placeholder 28"/>
          <p:cNvSpPr txBox="1"/>
          <p:nvPr/>
        </p:nvSpPr>
        <p:spPr>
          <a:xfrm>
            <a:off x="5933001" y="19829361"/>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1048602" name="Text Placeholder 28"/>
          <p:cNvSpPr txBox="1"/>
          <p:nvPr/>
        </p:nvSpPr>
        <p:spPr>
          <a:xfrm>
            <a:off x="5868709" y="12181574"/>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1048603" name="Text Placeholder 28"/>
          <p:cNvSpPr txBox="1"/>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1048604" name="Subtítulo 2"/>
          <p:cNvSpPr txBox="1"/>
          <p:nvPr/>
        </p:nvSpPr>
        <p:spPr>
          <a:xfrm>
            <a:off x="1160502" y="29431180"/>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400" dirty="0"/>
              <a:t>A los </a:t>
            </a:r>
            <a:r>
              <a:rPr lang="en-US" sz="2400" dirty="0" err="1"/>
              <a:t>estudiantes</a:t>
            </a:r>
            <a:r>
              <a:rPr lang="en-US" sz="2400" dirty="0"/>
              <a:t>, </a:t>
            </a:r>
            <a:r>
              <a:rPr lang="en-US" sz="2400" dirty="0" err="1"/>
              <a:t>docentes</a:t>
            </a:r>
            <a:r>
              <a:rPr lang="en-US" sz="2400" dirty="0"/>
              <a:t> y </a:t>
            </a:r>
            <a:r>
              <a:rPr lang="en-US" sz="2400" dirty="0" err="1"/>
              <a:t>trabajadores</a:t>
            </a:r>
            <a:r>
              <a:rPr lang="en-US" sz="2400" dirty="0"/>
              <a:t> que </a:t>
            </a:r>
            <a:r>
              <a:rPr lang="en-US" sz="2400" dirty="0" err="1"/>
              <a:t>aman</a:t>
            </a:r>
            <a:r>
              <a:rPr lang="en-US" sz="2400" dirty="0"/>
              <a:t> a la Universidad  </a:t>
            </a:r>
            <a:r>
              <a:rPr lang="en-US" sz="2400" dirty="0" err="1"/>
              <a:t>Tecnológica</a:t>
            </a:r>
            <a:r>
              <a:rPr lang="en-US" sz="2400" dirty="0"/>
              <a:t>  de la Habana José Antonio </a:t>
            </a:r>
            <a:r>
              <a:rPr lang="en-US" sz="2400" dirty="0" err="1"/>
              <a:t>Echeverría</a:t>
            </a:r>
            <a:r>
              <a:rPr lang="en-US" sz="2400" dirty="0"/>
              <a:t>; </a:t>
            </a:r>
            <a:r>
              <a:rPr lang="en-US" sz="2400" dirty="0" err="1"/>
              <a:t>su</a:t>
            </a:r>
            <a:r>
              <a:rPr lang="en-US" sz="2400" dirty="0"/>
              <a:t> </a:t>
            </a:r>
            <a:r>
              <a:rPr lang="en-US" sz="2400" dirty="0" err="1"/>
              <a:t>eterna</a:t>
            </a:r>
            <a:r>
              <a:rPr lang="en-US" sz="2400" dirty="0"/>
              <a:t> </a:t>
            </a:r>
            <a:r>
              <a:rPr lang="en-US" sz="2400" dirty="0" err="1"/>
              <a:t>Cujae</a:t>
            </a:r>
            <a:r>
              <a:rPr lang="en-US" sz="2400" dirty="0">
                <a:solidFill>
                  <a:srgbClr val="002060"/>
                </a:solidFill>
              </a:rPr>
              <a:t>,</a:t>
            </a:r>
            <a:r>
              <a:rPr lang="en-US" sz="2400" dirty="0"/>
              <a:t>  </a:t>
            </a:r>
          </a:p>
        </p:txBody>
      </p:sp>
    </p:spTree>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1327</Words>
  <Application>Microsoft Office PowerPoint</Application>
  <PresentationFormat>Personalizado</PresentationFormat>
  <Paragraphs>27</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XVII Taller Internacional de “Extensión Universitaria”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Ricardo Machado </cp:lastModifiedBy>
  <cp:revision>2</cp:revision>
  <dcterms:created xsi:type="dcterms:W3CDTF">2021-12-22T02:45:31Z</dcterms:created>
  <dcterms:modified xsi:type="dcterms:W3CDTF">2024-02-05T23:38:38Z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699d35d279c344909de5b578afadcbd4</vt:lpwstr>
  </property>
</Properties>
</file>