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59888" cy="32759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44" d="100"/>
          <a:sy n="44" d="100"/>
        </p:scale>
        <p:origin x="176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992" y="5361362"/>
            <a:ext cx="18665905" cy="11405211"/>
          </a:xfrm>
        </p:spPr>
        <p:txBody>
          <a:bodyPr anchor="b"/>
          <a:lstStyle>
            <a:lvl1pPr algn="ctr">
              <a:defRPr sz="1441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4986" y="17206402"/>
            <a:ext cx="16469916" cy="7909330"/>
          </a:xfrm>
        </p:spPr>
        <p:txBody>
          <a:bodyPr/>
          <a:lstStyle>
            <a:lvl1pPr marL="0" indent="0" algn="ctr">
              <a:buNone/>
              <a:defRPr sz="5764"/>
            </a:lvl1pPr>
            <a:lvl2pPr marL="1098012" indent="0" algn="ctr">
              <a:buNone/>
              <a:defRPr sz="4803"/>
            </a:lvl2pPr>
            <a:lvl3pPr marL="2196023" indent="0" algn="ctr">
              <a:buNone/>
              <a:defRPr sz="4323"/>
            </a:lvl3pPr>
            <a:lvl4pPr marL="3294035" indent="0" algn="ctr">
              <a:buNone/>
              <a:defRPr sz="3843"/>
            </a:lvl4pPr>
            <a:lvl5pPr marL="4392046" indent="0" algn="ctr">
              <a:buNone/>
              <a:defRPr sz="3843"/>
            </a:lvl5pPr>
            <a:lvl6pPr marL="5490058" indent="0" algn="ctr">
              <a:buNone/>
              <a:defRPr sz="3843"/>
            </a:lvl6pPr>
            <a:lvl7pPr marL="6588069" indent="0" algn="ctr">
              <a:buNone/>
              <a:defRPr sz="3843"/>
            </a:lvl7pPr>
            <a:lvl8pPr marL="7686081" indent="0" algn="ctr">
              <a:buNone/>
              <a:defRPr sz="3843"/>
            </a:lvl8pPr>
            <a:lvl9pPr marL="8784092" indent="0" algn="ctr">
              <a:buNone/>
              <a:defRPr sz="3843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45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15046" y="1744148"/>
            <a:ext cx="4735101" cy="2776228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9743" y="1744148"/>
            <a:ext cx="13930804" cy="27762289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6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7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306" y="8167172"/>
            <a:ext cx="18940403" cy="13627102"/>
          </a:xfrm>
        </p:spPr>
        <p:txBody>
          <a:bodyPr anchor="b"/>
          <a:lstStyle>
            <a:lvl1pPr>
              <a:defRPr sz="1441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8306" y="21923192"/>
            <a:ext cx="18940403" cy="7166171"/>
          </a:xfrm>
        </p:spPr>
        <p:txBody>
          <a:bodyPr/>
          <a:lstStyle>
            <a:lvl1pPr marL="0" indent="0">
              <a:buNone/>
              <a:defRPr sz="5764">
                <a:solidFill>
                  <a:schemeClr val="tx1"/>
                </a:solidFill>
              </a:defRPr>
            </a:lvl1pPr>
            <a:lvl2pPr marL="1098012" indent="0">
              <a:buNone/>
              <a:defRPr sz="4803">
                <a:solidFill>
                  <a:schemeClr val="tx1">
                    <a:tint val="75000"/>
                  </a:schemeClr>
                </a:solidFill>
              </a:defRPr>
            </a:lvl2pPr>
            <a:lvl3pPr marL="2196023" indent="0">
              <a:buNone/>
              <a:defRPr sz="4323">
                <a:solidFill>
                  <a:schemeClr val="tx1">
                    <a:tint val="75000"/>
                  </a:schemeClr>
                </a:solidFill>
              </a:defRPr>
            </a:lvl3pPr>
            <a:lvl4pPr marL="3294035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4pPr>
            <a:lvl5pPr marL="4392046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5pPr>
            <a:lvl6pPr marL="5490058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6pPr>
            <a:lvl7pPr marL="6588069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7pPr>
            <a:lvl8pPr marL="7686081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8pPr>
            <a:lvl9pPr marL="8784092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32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9743" y="8720740"/>
            <a:ext cx="9332952" cy="2078569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7194" y="8720740"/>
            <a:ext cx="9332952" cy="2078569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73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1744155"/>
            <a:ext cx="18940403" cy="633201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605" y="8030666"/>
            <a:ext cx="9290060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605" y="11966372"/>
            <a:ext cx="9290060" cy="1760073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17194" y="8030666"/>
            <a:ext cx="9335813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17194" y="11966372"/>
            <a:ext cx="9335813" cy="1760073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33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1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3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5813" y="4716790"/>
            <a:ext cx="11117193" cy="23280585"/>
          </a:xfrm>
        </p:spPr>
        <p:txBody>
          <a:bodyPr/>
          <a:lstStyle>
            <a:lvl1pPr>
              <a:defRPr sz="7685"/>
            </a:lvl1pPr>
            <a:lvl2pPr>
              <a:defRPr sz="6724"/>
            </a:lvl2pPr>
            <a:lvl3pPr>
              <a:defRPr sz="5764"/>
            </a:lvl3pPr>
            <a:lvl4pPr>
              <a:defRPr sz="4803"/>
            </a:lvl4pPr>
            <a:lvl5pPr>
              <a:defRPr sz="4803"/>
            </a:lvl5pPr>
            <a:lvl6pPr>
              <a:defRPr sz="4803"/>
            </a:lvl6pPr>
            <a:lvl7pPr>
              <a:defRPr sz="4803"/>
            </a:lvl7pPr>
            <a:lvl8pPr>
              <a:defRPr sz="4803"/>
            </a:lvl8pPr>
            <a:lvl9pPr>
              <a:defRPr sz="4803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83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35813" y="4716790"/>
            <a:ext cx="11117193" cy="23280585"/>
          </a:xfrm>
        </p:spPr>
        <p:txBody>
          <a:bodyPr anchor="t"/>
          <a:lstStyle>
            <a:lvl1pPr marL="0" indent="0">
              <a:buNone/>
              <a:defRPr sz="7685"/>
            </a:lvl1pPr>
            <a:lvl2pPr marL="1098012" indent="0">
              <a:buNone/>
              <a:defRPr sz="6724"/>
            </a:lvl2pPr>
            <a:lvl3pPr marL="2196023" indent="0">
              <a:buNone/>
              <a:defRPr sz="5764"/>
            </a:lvl3pPr>
            <a:lvl4pPr marL="3294035" indent="0">
              <a:buNone/>
              <a:defRPr sz="4803"/>
            </a:lvl4pPr>
            <a:lvl5pPr marL="4392046" indent="0">
              <a:buNone/>
              <a:defRPr sz="4803"/>
            </a:lvl5pPr>
            <a:lvl6pPr marL="5490058" indent="0">
              <a:buNone/>
              <a:defRPr sz="4803"/>
            </a:lvl6pPr>
            <a:lvl7pPr marL="6588069" indent="0">
              <a:buNone/>
              <a:defRPr sz="4803"/>
            </a:lvl7pPr>
            <a:lvl8pPr marL="7686081" indent="0">
              <a:buNone/>
              <a:defRPr sz="4803"/>
            </a:lvl8pPr>
            <a:lvl9pPr marL="8784092" indent="0">
              <a:buNone/>
              <a:defRPr sz="4803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9743" y="1744155"/>
            <a:ext cx="18940403" cy="6332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9743" y="8720740"/>
            <a:ext cx="18940403" cy="20785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9742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4BA3-83C8-46BC-B43A-3209F898C737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213" y="30363349"/>
            <a:ext cx="7411462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09171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  <p:grpSp>
        <p:nvGrpSpPr>
          <p:cNvPr id="8" name="Group 9776"/>
          <p:cNvGrpSpPr/>
          <p:nvPr userDrawn="1"/>
        </p:nvGrpSpPr>
        <p:grpSpPr>
          <a:xfrm>
            <a:off x="391887" y="346160"/>
            <a:ext cx="21248914" cy="4269383"/>
            <a:chOff x="0" y="0"/>
            <a:chExt cx="7564120" cy="1506855"/>
          </a:xfrm>
        </p:grpSpPr>
        <p:sp>
          <p:nvSpPr>
            <p:cNvPr id="9" name="Rectangle 9778"/>
            <p:cNvSpPr/>
            <p:nvPr userDrawn="1"/>
          </p:nvSpPr>
          <p:spPr>
            <a:xfrm>
              <a:off x="354330" y="483107"/>
              <a:ext cx="42144" cy="18993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635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s-ES" sz="11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endParaRPr lang="es-ES" sz="110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pic>
          <p:nvPicPr>
            <p:cNvPr id="10" name="Picture 9777"/>
            <p:cNvPicPr/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0" y="0"/>
              <a:ext cx="7564120" cy="1506855"/>
            </a:xfrm>
            <a:prstGeom prst="rect">
              <a:avLst/>
            </a:prstGeom>
          </p:spPr>
        </p:pic>
      </p:grp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 flipV="1">
            <a:off x="0" y="31133143"/>
            <a:ext cx="21959887" cy="87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1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6023" rtl="0" eaLnBrk="1" latinLnBrk="0" hangingPunct="1">
        <a:lnSpc>
          <a:spcPct val="90000"/>
        </a:lnSpc>
        <a:spcBef>
          <a:spcPct val="0"/>
        </a:spcBef>
        <a:buNone/>
        <a:defRPr sz="105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9006" indent="-549006" algn="l" defTabSz="2196023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6724" kern="1200">
          <a:solidFill>
            <a:schemeClr val="tx1"/>
          </a:solidFill>
          <a:latin typeface="+mn-lt"/>
          <a:ea typeface="+mn-ea"/>
          <a:cs typeface="+mn-cs"/>
        </a:defRPr>
      </a:lvl1pPr>
      <a:lvl2pPr marL="1647017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5764" kern="1200">
          <a:solidFill>
            <a:schemeClr val="tx1"/>
          </a:solidFill>
          <a:latin typeface="+mn-lt"/>
          <a:ea typeface="+mn-ea"/>
          <a:cs typeface="+mn-cs"/>
        </a:defRPr>
      </a:lvl2pPr>
      <a:lvl3pPr marL="2745029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803" kern="1200">
          <a:solidFill>
            <a:schemeClr val="tx1"/>
          </a:solidFill>
          <a:latin typeface="+mn-lt"/>
          <a:ea typeface="+mn-ea"/>
          <a:cs typeface="+mn-cs"/>
        </a:defRPr>
      </a:lvl3pPr>
      <a:lvl4pPr marL="3843040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941052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6039063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7137075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8235086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9333098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1pPr>
      <a:lvl2pPr marL="109801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2pPr>
      <a:lvl3pPr marL="2196023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3pPr>
      <a:lvl4pPr marL="3294035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392046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5490058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6588069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7686081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878409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90800" y="5136605"/>
            <a:ext cx="17722096" cy="1114206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rgbClr val="002060"/>
                </a:solidFill>
              </a:rPr>
              <a:t>XVII Taller Internacional de Extension </a:t>
            </a:r>
            <a:r>
              <a:rPr lang="en-US" sz="6600" b="1" dirty="0" err="1">
                <a:solidFill>
                  <a:srgbClr val="002060"/>
                </a:solidFill>
              </a:rPr>
              <a:t>Universitaria</a:t>
            </a:r>
            <a:endParaRPr lang="en-US" sz="6600" b="1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1100" y="10770053"/>
            <a:ext cx="19131795" cy="177251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ES" sz="3200" dirty="0"/>
              <a:t>Por la importancia que tiene para el ámbito educativo de la primera infancia garantizar un uso adecuado de las TIC por los niños, tanto en su utilización planificada y controlada en la institución como en la preparación a las familias para que cumplan el papel mediador y activo en la interacción de sus hijos con estas desde el hogar, se plantea como objetivo de la siguiente investigación: Desarrollo de una propuesta de actividades extensionistas con las estudiantes de la carrera de educación preescolar para preparar a los diferentes agentes educativos de la comunidad pueblo grifo en la necesidad de mediación en los hábitos de uso de las TIC por los niños de la Primera infancia.</a:t>
            </a:r>
            <a:endParaRPr lang="en-US" sz="3200" dirty="0"/>
          </a:p>
        </p:txBody>
      </p:sp>
      <p:sp>
        <p:nvSpPr>
          <p:cNvPr id="28" name="Título 1"/>
          <p:cNvSpPr txBox="1">
            <a:spLocks/>
          </p:cNvSpPr>
          <p:nvPr/>
        </p:nvSpPr>
        <p:spPr>
          <a:xfrm>
            <a:off x="2590800" y="6264462"/>
            <a:ext cx="17722096" cy="11142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21960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41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IMPACTO DEL USO DE LAS TIC EN LA PRIMERA INFANCIA UN TRABAJO EXTENSIONISTA 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29" name="Text Placeholder 37">
            <a:extLst>
              <a:ext uri="{FF2B5EF4-FFF2-40B4-BE49-F238E27FC236}">
                <a16:creationId xmlns:a16="http://schemas.microsoft.com/office/drawing/2014/main" id="{0F56D88A-4B12-0F47-8D8A-2F1828CAE02A}"/>
              </a:ext>
            </a:extLst>
          </p:cNvPr>
          <p:cNvSpPr txBox="1">
            <a:spLocks/>
          </p:cNvSpPr>
          <p:nvPr/>
        </p:nvSpPr>
        <p:spPr>
          <a:xfrm>
            <a:off x="3175826" y="7345515"/>
            <a:ext cx="15608232" cy="769233"/>
          </a:xfrm>
          <a:prstGeom prst="rect">
            <a:avLst/>
          </a:prstGeom>
        </p:spPr>
        <p:txBody>
          <a:bodyPr/>
          <a:lstStyle>
            <a:lvl1pPr marL="549006" indent="-549006" algn="l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Char char="•"/>
              <a:defRPr sz="67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7017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3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dirty="0" err="1">
                <a:solidFill>
                  <a:srgbClr val="002060"/>
                </a:solidFill>
              </a:rPr>
              <a:t>Lizgrey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Morejón</a:t>
            </a:r>
            <a:r>
              <a:rPr lang="en-US" sz="3600" dirty="0">
                <a:solidFill>
                  <a:srgbClr val="002060"/>
                </a:solidFill>
              </a:rPr>
              <a:t> Rodríguez UCF Cuba</a:t>
            </a:r>
          </a:p>
          <a:p>
            <a:pPr marL="0" indent="0" algn="ctr">
              <a:buNone/>
            </a:pPr>
            <a:r>
              <a:rPr lang="en-US" sz="3600" dirty="0" err="1">
                <a:solidFill>
                  <a:srgbClr val="002060"/>
                </a:solidFill>
              </a:rPr>
              <a:t>Danaysys</a:t>
            </a:r>
            <a:r>
              <a:rPr lang="en-US" sz="3600" dirty="0">
                <a:solidFill>
                  <a:srgbClr val="002060"/>
                </a:solidFill>
              </a:rPr>
              <a:t> Rodríguez UCF Cuba</a:t>
            </a:r>
          </a:p>
          <a:p>
            <a:pPr marL="0" indent="0" algn="ctr">
              <a:buNone/>
            </a:pPr>
            <a:r>
              <a:rPr lang="en-US" sz="3600" dirty="0" err="1">
                <a:solidFill>
                  <a:srgbClr val="002060"/>
                </a:solidFill>
              </a:rPr>
              <a:t>Mayda</a:t>
            </a:r>
            <a:r>
              <a:rPr lang="en-US" sz="3600" dirty="0">
                <a:solidFill>
                  <a:srgbClr val="002060"/>
                </a:solidFill>
              </a:rPr>
              <a:t> Abreus Gómez UCF Cuba</a:t>
            </a:r>
          </a:p>
        </p:txBody>
      </p:sp>
      <p:sp>
        <p:nvSpPr>
          <p:cNvPr id="31" name="CuadroTexto 30"/>
          <p:cNvSpPr txBox="1"/>
          <p:nvPr/>
        </p:nvSpPr>
        <p:spPr>
          <a:xfrm>
            <a:off x="2590800" y="14287500"/>
            <a:ext cx="16649700" cy="2628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2" y="21499908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4. REFERENCIAS BIBLIOGRÁFICAS</a:t>
            </a:r>
          </a:p>
        </p:txBody>
      </p:sp>
      <p:sp>
        <p:nvSpPr>
          <p:cNvPr id="39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10219013" y="26329054"/>
            <a:ext cx="10093882" cy="56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dirty="0">
                <a:solidFill>
                  <a:srgbClr val="002060"/>
                </a:solidFill>
              </a:rPr>
              <a:t>AGRADECIMIENTOS</a:t>
            </a:r>
          </a:p>
        </p:txBody>
      </p:sp>
      <p:sp>
        <p:nvSpPr>
          <p:cNvPr id="40" name="Rectángulo 39"/>
          <p:cNvSpPr/>
          <p:nvPr/>
        </p:nvSpPr>
        <p:spPr>
          <a:xfrm>
            <a:off x="1181100" y="10663141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ubtítulo 2"/>
          <p:cNvSpPr txBox="1">
            <a:spLocks/>
          </p:cNvSpPr>
          <p:nvPr/>
        </p:nvSpPr>
        <p:spPr>
          <a:xfrm>
            <a:off x="1181100" y="14277836"/>
            <a:ext cx="19131795" cy="230252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4000" dirty="0"/>
              <a:t>La </a:t>
            </a:r>
            <a:r>
              <a:rPr lang="en-US" sz="4000" dirty="0" err="1"/>
              <a:t>propuesta</a:t>
            </a:r>
            <a:r>
              <a:rPr lang="en-US" sz="4000" dirty="0"/>
              <a:t> de </a:t>
            </a:r>
            <a:r>
              <a:rPr lang="en-US" sz="4000" dirty="0" err="1"/>
              <a:t>actividades</a:t>
            </a:r>
            <a:r>
              <a:rPr lang="en-US" sz="4000" dirty="0"/>
              <a:t> </a:t>
            </a:r>
            <a:r>
              <a:rPr lang="en-US" sz="4000" dirty="0" err="1"/>
              <a:t>fue</a:t>
            </a:r>
            <a:r>
              <a:rPr lang="en-US" sz="4000" dirty="0"/>
              <a:t> </a:t>
            </a:r>
            <a:r>
              <a:rPr lang="en-US" sz="4000" dirty="0" err="1"/>
              <a:t>realizada</a:t>
            </a:r>
            <a:r>
              <a:rPr lang="en-US" sz="4000" dirty="0"/>
              <a:t> </a:t>
            </a:r>
            <a:r>
              <a:rPr lang="en-US" sz="4000" dirty="0" err="1"/>
              <a:t>por</a:t>
            </a:r>
            <a:r>
              <a:rPr lang="en-US" sz="4000" dirty="0"/>
              <a:t> </a:t>
            </a:r>
            <a:r>
              <a:rPr lang="en-US" sz="4000" dirty="0" err="1"/>
              <a:t>estudiantes</a:t>
            </a:r>
            <a:r>
              <a:rPr lang="en-US" sz="4000" dirty="0"/>
              <a:t> de </a:t>
            </a:r>
            <a:r>
              <a:rPr lang="en-US" sz="4000" dirty="0" err="1"/>
              <a:t>tercer</a:t>
            </a:r>
            <a:r>
              <a:rPr lang="en-US" sz="4000" dirty="0"/>
              <a:t> </a:t>
            </a:r>
            <a:r>
              <a:rPr lang="en-US" sz="4000" dirty="0" err="1"/>
              <a:t>año</a:t>
            </a:r>
            <a:r>
              <a:rPr lang="en-US" sz="4000" dirty="0"/>
              <a:t> de la Carrera </a:t>
            </a:r>
            <a:r>
              <a:rPr lang="en-US" sz="4000" dirty="0" err="1"/>
              <a:t>Licenciatura</a:t>
            </a:r>
            <a:r>
              <a:rPr lang="en-US" sz="4000" dirty="0"/>
              <a:t> </a:t>
            </a:r>
            <a:r>
              <a:rPr lang="en-US" sz="4000" dirty="0" err="1"/>
              <a:t>en</a:t>
            </a:r>
            <a:r>
              <a:rPr lang="en-US" sz="4000" dirty="0"/>
              <a:t> </a:t>
            </a:r>
            <a:r>
              <a:rPr lang="en-US" sz="4000" dirty="0" err="1"/>
              <a:t>educación</a:t>
            </a:r>
            <a:r>
              <a:rPr lang="en-US" sz="4000" dirty="0"/>
              <a:t> </a:t>
            </a:r>
            <a:r>
              <a:rPr lang="en-US" sz="4000" dirty="0" err="1"/>
              <a:t>preescolar</a:t>
            </a:r>
            <a:r>
              <a:rPr lang="en-US" sz="4000" dirty="0"/>
              <a:t> </a:t>
            </a:r>
            <a:r>
              <a:rPr lang="en-US" sz="4000" dirty="0" err="1"/>
              <a:t>en</a:t>
            </a:r>
            <a:r>
              <a:rPr lang="en-US" sz="4000" dirty="0"/>
              <a:t> </a:t>
            </a:r>
            <a:r>
              <a:rPr lang="en-US" sz="4000" dirty="0" err="1"/>
              <a:t>el</a:t>
            </a:r>
            <a:r>
              <a:rPr lang="en-US" sz="4000" dirty="0"/>
              <a:t> </a:t>
            </a:r>
            <a:r>
              <a:rPr lang="en-US" sz="4000" dirty="0" err="1"/>
              <a:t>consejo</a:t>
            </a:r>
            <a:r>
              <a:rPr lang="en-US" sz="4000" dirty="0"/>
              <a:t> popular Pueblo Grifo de la ciudad de Cienfuegos. Se </a:t>
            </a:r>
            <a:r>
              <a:rPr lang="en-US" sz="4000" dirty="0" err="1"/>
              <a:t>realizaron</a:t>
            </a:r>
            <a:r>
              <a:rPr lang="en-US" sz="4000" dirty="0"/>
              <a:t> 10 </a:t>
            </a:r>
            <a:r>
              <a:rPr lang="en-US" sz="4000" dirty="0" err="1"/>
              <a:t>actividades</a:t>
            </a:r>
            <a:r>
              <a:rPr lang="en-US" sz="4000" dirty="0"/>
              <a:t> con la </a:t>
            </a:r>
            <a:r>
              <a:rPr lang="en-US" sz="4000" dirty="0" err="1"/>
              <a:t>participación</a:t>
            </a:r>
            <a:r>
              <a:rPr lang="en-US" sz="4000" dirty="0"/>
              <a:t> de </a:t>
            </a:r>
            <a:r>
              <a:rPr lang="en-US" sz="4000" dirty="0" err="1"/>
              <a:t>los</a:t>
            </a:r>
            <a:r>
              <a:rPr lang="en-US" sz="4000" dirty="0"/>
              <a:t> </a:t>
            </a:r>
            <a:r>
              <a:rPr lang="en-US" sz="4000" dirty="0" err="1"/>
              <a:t>diferentes</a:t>
            </a:r>
            <a:r>
              <a:rPr lang="en-US" sz="4000" dirty="0"/>
              <a:t> ajentes </a:t>
            </a:r>
            <a:r>
              <a:rPr lang="en-US" sz="4000" dirty="0" err="1"/>
              <a:t>educativos</a:t>
            </a:r>
            <a:r>
              <a:rPr lang="en-US" sz="4000" dirty="0"/>
              <a:t> de la </a:t>
            </a:r>
            <a:r>
              <a:rPr lang="en-US" sz="4000" dirty="0" err="1"/>
              <a:t>comunidad</a:t>
            </a:r>
            <a:r>
              <a:rPr lang="en-US" sz="4000" dirty="0"/>
              <a:t>: </a:t>
            </a:r>
            <a:r>
              <a:rPr lang="en-US" sz="4000" dirty="0" err="1"/>
              <a:t>promotores</a:t>
            </a:r>
            <a:r>
              <a:rPr lang="en-US" sz="4000" dirty="0"/>
              <a:t>, </a:t>
            </a:r>
            <a:r>
              <a:rPr lang="en-US" sz="4000" dirty="0" err="1"/>
              <a:t>ejecutores</a:t>
            </a:r>
            <a:r>
              <a:rPr lang="en-US" sz="4000" dirty="0"/>
              <a:t> </a:t>
            </a:r>
            <a:r>
              <a:rPr lang="en-US" sz="4000" dirty="0" err="1"/>
              <a:t>voluntarios</a:t>
            </a:r>
            <a:r>
              <a:rPr lang="en-US" sz="4000" dirty="0"/>
              <a:t> , </a:t>
            </a:r>
            <a:r>
              <a:rPr lang="en-US" sz="4000" dirty="0" err="1"/>
              <a:t>miembros</a:t>
            </a:r>
            <a:r>
              <a:rPr lang="en-US" sz="4000" dirty="0"/>
              <a:t> del </a:t>
            </a:r>
            <a:r>
              <a:rPr lang="en-US" sz="4000" dirty="0" err="1"/>
              <a:t>grupo</a:t>
            </a:r>
            <a:r>
              <a:rPr lang="en-US" sz="4000" dirty="0"/>
              <a:t> </a:t>
            </a:r>
            <a:r>
              <a:rPr lang="en-US" sz="4000" dirty="0" err="1"/>
              <a:t>coordinador</a:t>
            </a:r>
            <a:r>
              <a:rPr lang="en-US" sz="4000" dirty="0"/>
              <a:t> del </a:t>
            </a:r>
            <a:r>
              <a:rPr lang="en-US" sz="4000" dirty="0" err="1"/>
              <a:t>Programa</a:t>
            </a:r>
            <a:r>
              <a:rPr lang="en-US" sz="4000" dirty="0"/>
              <a:t> Educa a </a:t>
            </a:r>
            <a:r>
              <a:rPr lang="en-US" sz="4000" dirty="0" err="1"/>
              <a:t>tu</a:t>
            </a:r>
            <a:r>
              <a:rPr lang="en-US" sz="4000" dirty="0"/>
              <a:t> </a:t>
            </a:r>
            <a:r>
              <a:rPr lang="en-US" sz="4000" dirty="0" err="1"/>
              <a:t>hijo</a:t>
            </a:r>
            <a:r>
              <a:rPr lang="en-US" sz="4000" dirty="0"/>
              <a:t> y </a:t>
            </a:r>
            <a:r>
              <a:rPr lang="en-US" sz="4000" dirty="0" err="1"/>
              <a:t>familias</a:t>
            </a:r>
            <a:r>
              <a:rPr lang="en-US" sz="4000" dirty="0"/>
              <a:t> del </a:t>
            </a:r>
            <a:r>
              <a:rPr lang="en-US" sz="4000" dirty="0" err="1"/>
              <a:t>grupo</a:t>
            </a:r>
            <a:r>
              <a:rPr lang="en-US" sz="4000" dirty="0"/>
              <a:t> de </a:t>
            </a:r>
            <a:r>
              <a:rPr lang="en-US" sz="4000" dirty="0" err="1"/>
              <a:t>niños</a:t>
            </a:r>
            <a:r>
              <a:rPr lang="en-US" sz="4000" dirty="0"/>
              <a:t> de cuatro a </a:t>
            </a:r>
            <a:r>
              <a:rPr lang="en-US" sz="4000" dirty="0" err="1"/>
              <a:t>cinco</a:t>
            </a:r>
            <a:r>
              <a:rPr lang="en-US" sz="4000" dirty="0"/>
              <a:t> </a:t>
            </a:r>
            <a:r>
              <a:rPr lang="en-US" sz="4000" dirty="0" err="1"/>
              <a:t>años</a:t>
            </a:r>
            <a:r>
              <a:rPr lang="en-US" sz="4000" dirty="0"/>
              <a:t> . Se </a:t>
            </a:r>
            <a:r>
              <a:rPr lang="en-US" sz="4000" dirty="0" err="1"/>
              <a:t>desarrollaron</a:t>
            </a:r>
            <a:r>
              <a:rPr lang="en-US" sz="4000" dirty="0"/>
              <a:t> 5 </a:t>
            </a:r>
            <a:r>
              <a:rPr lang="en-US" sz="4000" dirty="0" err="1"/>
              <a:t>talleres</a:t>
            </a:r>
            <a:r>
              <a:rPr lang="en-US" sz="4000" dirty="0"/>
              <a:t>, 1 video debate y 4 </a:t>
            </a:r>
            <a:r>
              <a:rPr lang="en-US" sz="4000" dirty="0" err="1"/>
              <a:t>actividades</a:t>
            </a:r>
            <a:r>
              <a:rPr lang="en-US" sz="4000" dirty="0"/>
              <a:t> </a:t>
            </a:r>
            <a:r>
              <a:rPr lang="en-US" sz="4000" dirty="0" err="1"/>
              <a:t>conjuntas</a:t>
            </a:r>
            <a:r>
              <a:rPr lang="en-US" sz="4000" dirty="0"/>
              <a:t>.  En </a:t>
            </a:r>
            <a:r>
              <a:rPr lang="en-US" sz="4000" dirty="0" err="1"/>
              <a:t>su</a:t>
            </a:r>
            <a:r>
              <a:rPr lang="en-US" sz="4000" dirty="0"/>
              <a:t> </a:t>
            </a:r>
            <a:r>
              <a:rPr lang="en-US" sz="4000" dirty="0" err="1"/>
              <a:t>desarrollo</a:t>
            </a:r>
            <a:r>
              <a:rPr lang="en-US" sz="4000" dirty="0"/>
              <a:t> se </a:t>
            </a:r>
            <a:r>
              <a:rPr lang="en-US" sz="4000" dirty="0" err="1"/>
              <a:t>apreció</a:t>
            </a:r>
            <a:r>
              <a:rPr lang="en-US" sz="4000" dirty="0"/>
              <a:t> </a:t>
            </a:r>
            <a:r>
              <a:rPr lang="en-US" sz="4000" dirty="0" err="1"/>
              <a:t>el</a:t>
            </a:r>
            <a:r>
              <a:rPr lang="en-US" sz="4000" dirty="0"/>
              <a:t> </a:t>
            </a:r>
            <a:r>
              <a:rPr lang="en-US" sz="4000" dirty="0" err="1"/>
              <a:t>interés</a:t>
            </a:r>
            <a:r>
              <a:rPr lang="en-US" sz="4000" dirty="0"/>
              <a:t> de </a:t>
            </a:r>
            <a:r>
              <a:rPr lang="en-US" sz="4000" dirty="0" err="1"/>
              <a:t>los</a:t>
            </a:r>
            <a:r>
              <a:rPr lang="en-US" sz="4000" dirty="0"/>
              <a:t> </a:t>
            </a:r>
            <a:r>
              <a:rPr lang="en-US" sz="4000" dirty="0" err="1"/>
              <a:t>participantes</a:t>
            </a:r>
            <a:r>
              <a:rPr lang="en-US" sz="4000" dirty="0"/>
              <a:t> </a:t>
            </a:r>
            <a:r>
              <a:rPr lang="en-US" sz="4000" dirty="0" err="1"/>
              <a:t>en</a:t>
            </a:r>
            <a:r>
              <a:rPr lang="en-US" sz="4000" dirty="0"/>
              <a:t> la </a:t>
            </a:r>
            <a:r>
              <a:rPr lang="en-US" sz="4000" dirty="0" err="1"/>
              <a:t>temática</a:t>
            </a:r>
            <a:r>
              <a:rPr lang="en-US" sz="4000" dirty="0"/>
              <a:t> y </a:t>
            </a:r>
            <a:r>
              <a:rPr lang="en-US" sz="4000" dirty="0" err="1"/>
              <a:t>el</a:t>
            </a:r>
            <a:r>
              <a:rPr lang="en-US" sz="4000" dirty="0"/>
              <a:t> </a:t>
            </a:r>
            <a:r>
              <a:rPr lang="en-US" sz="4000" dirty="0" err="1"/>
              <a:t>reconocimiento</a:t>
            </a:r>
            <a:r>
              <a:rPr lang="en-US" sz="4000" dirty="0"/>
              <a:t> de la </a:t>
            </a:r>
            <a:r>
              <a:rPr lang="en-US" sz="4000" dirty="0" err="1"/>
              <a:t>importancia</a:t>
            </a:r>
            <a:r>
              <a:rPr lang="en-US" sz="4000" dirty="0"/>
              <a:t> de </a:t>
            </a:r>
            <a:r>
              <a:rPr lang="en-US" sz="4000" dirty="0" err="1"/>
              <a:t>su</a:t>
            </a:r>
            <a:r>
              <a:rPr lang="en-US" sz="4000" dirty="0"/>
              <a:t> </a:t>
            </a:r>
            <a:r>
              <a:rPr lang="en-US" sz="4000" dirty="0" err="1"/>
              <a:t>accionar</a:t>
            </a:r>
            <a:r>
              <a:rPr lang="en-US" sz="4000" dirty="0"/>
              <a:t> </a:t>
            </a:r>
            <a:r>
              <a:rPr lang="en-US" sz="4000" dirty="0" err="1"/>
              <a:t>como</a:t>
            </a:r>
            <a:r>
              <a:rPr lang="en-US" sz="4000" dirty="0"/>
              <a:t> </a:t>
            </a:r>
            <a:r>
              <a:rPr lang="en-US" sz="4000" dirty="0" err="1"/>
              <a:t>grupo</a:t>
            </a:r>
            <a:r>
              <a:rPr lang="en-US" sz="4000" dirty="0"/>
              <a:t> para </a:t>
            </a:r>
            <a:r>
              <a:rPr lang="en-US" sz="4000" dirty="0" err="1"/>
              <a:t>intervenir</a:t>
            </a:r>
            <a:r>
              <a:rPr lang="en-US" sz="4000" dirty="0"/>
              <a:t> y </a:t>
            </a:r>
            <a:r>
              <a:rPr lang="en-US" sz="4000" dirty="0" err="1"/>
              <a:t>modificar</a:t>
            </a:r>
            <a:r>
              <a:rPr lang="en-US" sz="4000" dirty="0"/>
              <a:t> </a:t>
            </a:r>
            <a:r>
              <a:rPr lang="en-US" sz="4000" dirty="0" err="1"/>
              <a:t>los</a:t>
            </a:r>
            <a:r>
              <a:rPr lang="en-US" sz="4000" dirty="0"/>
              <a:t> </a:t>
            </a:r>
            <a:r>
              <a:rPr lang="en-US" sz="4000" dirty="0" err="1"/>
              <a:t>modos</a:t>
            </a:r>
            <a:r>
              <a:rPr lang="en-US" sz="4000" dirty="0"/>
              <a:t> de </a:t>
            </a:r>
            <a:r>
              <a:rPr lang="en-US" sz="4000" dirty="0" err="1"/>
              <a:t>actuaíón</a:t>
            </a:r>
            <a:r>
              <a:rPr lang="en-US" sz="4000" dirty="0"/>
              <a:t> que </a:t>
            </a:r>
            <a:r>
              <a:rPr lang="en-US" sz="4000" dirty="0" err="1"/>
              <a:t>imperan</a:t>
            </a:r>
            <a:r>
              <a:rPr lang="en-US" sz="4000" dirty="0"/>
              <a:t> </a:t>
            </a:r>
            <a:r>
              <a:rPr lang="en-US" sz="4000" dirty="0" err="1"/>
              <a:t>en</a:t>
            </a:r>
            <a:r>
              <a:rPr lang="en-US" sz="4000" dirty="0"/>
              <a:t> las </a:t>
            </a:r>
            <a:r>
              <a:rPr lang="en-US" sz="4000" dirty="0" err="1"/>
              <a:t>familias</a:t>
            </a:r>
            <a:r>
              <a:rPr lang="en-US" sz="4000" dirty="0"/>
              <a:t> con </a:t>
            </a:r>
            <a:r>
              <a:rPr lang="en-US" sz="4000" dirty="0" err="1"/>
              <a:t>respecto</a:t>
            </a:r>
            <a:r>
              <a:rPr lang="en-US" sz="4000" dirty="0"/>
              <a:t> al </a:t>
            </a:r>
            <a:r>
              <a:rPr lang="en-US" sz="4000" dirty="0" err="1"/>
              <a:t>uso</a:t>
            </a:r>
            <a:r>
              <a:rPr lang="en-US" sz="4000" dirty="0"/>
              <a:t> de las TIC  y </a:t>
            </a:r>
            <a:r>
              <a:rPr lang="en-US" sz="4000" dirty="0" err="1"/>
              <a:t>evitar</a:t>
            </a:r>
            <a:r>
              <a:rPr lang="en-US" sz="4000" dirty="0"/>
              <a:t> las </a:t>
            </a:r>
            <a:r>
              <a:rPr lang="en-US" sz="4000" dirty="0" err="1"/>
              <a:t>consecuencias</a:t>
            </a:r>
            <a:r>
              <a:rPr lang="en-US" sz="4000" dirty="0"/>
              <a:t> </a:t>
            </a:r>
            <a:r>
              <a:rPr lang="en-US" sz="4000" dirty="0" err="1"/>
              <a:t>negativas</a:t>
            </a:r>
            <a:r>
              <a:rPr lang="en-US" sz="4000" dirty="0"/>
              <a:t> de </a:t>
            </a:r>
            <a:r>
              <a:rPr lang="en-US" sz="4000" dirty="0" err="1"/>
              <a:t>su</a:t>
            </a:r>
            <a:r>
              <a:rPr lang="en-US" sz="4000" dirty="0"/>
              <a:t> </a:t>
            </a:r>
            <a:r>
              <a:rPr lang="en-US" sz="4000" dirty="0" err="1"/>
              <a:t>uso</a:t>
            </a:r>
            <a:r>
              <a:rPr lang="en-US" sz="4000" dirty="0"/>
              <a:t> </a:t>
            </a:r>
            <a:r>
              <a:rPr lang="en-US" sz="4000" dirty="0" err="1"/>
              <a:t>inadecuado</a:t>
            </a:r>
            <a:r>
              <a:rPr lang="en-US" sz="4000" dirty="0"/>
              <a:t> o </a:t>
            </a:r>
            <a:r>
              <a:rPr lang="en-US" sz="4000" dirty="0" err="1"/>
              <a:t>indiscriminado</a:t>
            </a:r>
            <a:r>
              <a:rPr lang="en-US" sz="4000" dirty="0"/>
              <a:t> para </a:t>
            </a:r>
            <a:r>
              <a:rPr lang="en-US" sz="4000" dirty="0" err="1"/>
              <a:t>el</a:t>
            </a:r>
            <a:r>
              <a:rPr lang="en-US" sz="4000" dirty="0"/>
              <a:t> </a:t>
            </a:r>
            <a:r>
              <a:rPr lang="en-US" sz="4000" dirty="0" err="1"/>
              <a:t>desarrollo</a:t>
            </a:r>
            <a:r>
              <a:rPr lang="en-US" sz="4000" dirty="0"/>
              <a:t> multilateral y armónico de las </a:t>
            </a:r>
            <a:r>
              <a:rPr lang="en-US" sz="4000" dirty="0" err="1"/>
              <a:t>niñas</a:t>
            </a:r>
            <a:r>
              <a:rPr lang="en-US" sz="4000" dirty="0"/>
              <a:t> y </a:t>
            </a:r>
            <a:r>
              <a:rPr lang="en-US" sz="4000" dirty="0" err="1"/>
              <a:t>los</a:t>
            </a:r>
            <a:r>
              <a:rPr lang="en-US" sz="4000" dirty="0"/>
              <a:t> </a:t>
            </a:r>
            <a:r>
              <a:rPr lang="en-US" sz="4000" dirty="0" err="1"/>
              <a:t>niños</a:t>
            </a:r>
            <a:r>
              <a:rPr lang="en-US" sz="4000" dirty="0"/>
              <a:t> de la </a:t>
            </a:r>
            <a:r>
              <a:rPr lang="en-US" sz="4000" dirty="0" err="1"/>
              <a:t>primera</a:t>
            </a:r>
            <a:r>
              <a:rPr lang="en-US" sz="4000" dirty="0"/>
              <a:t> </a:t>
            </a:r>
            <a:r>
              <a:rPr lang="en-US" sz="4000" dirty="0" err="1"/>
              <a:t>infancia</a:t>
            </a:r>
            <a:r>
              <a:rPr lang="en-US" sz="4000" dirty="0"/>
              <a:t>.</a:t>
            </a:r>
          </a:p>
          <a:p>
            <a:pPr algn="l"/>
            <a:endParaRPr lang="en-US" sz="3200" dirty="0"/>
          </a:p>
        </p:txBody>
      </p:sp>
      <p:sp>
        <p:nvSpPr>
          <p:cNvPr id="42" name="Rectángulo 41"/>
          <p:cNvSpPr/>
          <p:nvPr/>
        </p:nvSpPr>
        <p:spPr>
          <a:xfrm>
            <a:off x="1181100" y="14180587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ubtítulo 2"/>
          <p:cNvSpPr txBox="1">
            <a:spLocks/>
          </p:cNvSpPr>
          <p:nvPr/>
        </p:nvSpPr>
        <p:spPr>
          <a:xfrm>
            <a:off x="1181100" y="18290806"/>
            <a:ext cx="19131795" cy="183333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3200" dirty="0"/>
              <a:t>La propuesta de actividades extensionistas ha permitido conocer la manera en la que los niños de la Primera infancia interactúan con los dispositivos móviles en el ámbito cotidiano y analizar la percepción de la familia, institución, agentes educativos de la comunidad a cerca del uso de la tecnología por parte de los menores.</a:t>
            </a:r>
          </a:p>
          <a:p>
            <a:pPr algn="l"/>
            <a:r>
              <a:rPr lang="es-ES" sz="3200" dirty="0"/>
              <a:t>Es necesario continuar dialogando, problematizando y argumentando alrededor del rol de las familias, instituciones y agentes educativos de la comunidad en las interacciones entre tecnología digital y primera Infancia y los modos de producción del conocimiento. </a:t>
            </a:r>
          </a:p>
        </p:txBody>
      </p:sp>
      <p:sp>
        <p:nvSpPr>
          <p:cNvPr id="44" name="Rectángulo 43"/>
          <p:cNvSpPr/>
          <p:nvPr/>
        </p:nvSpPr>
        <p:spPr>
          <a:xfrm>
            <a:off x="1181100" y="18218386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ubtítulo 2"/>
          <p:cNvSpPr txBox="1">
            <a:spLocks/>
          </p:cNvSpPr>
          <p:nvPr/>
        </p:nvSpPr>
        <p:spPr>
          <a:xfrm>
            <a:off x="1646990" y="22697193"/>
            <a:ext cx="1866590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200" dirty="0"/>
          </a:p>
        </p:txBody>
      </p:sp>
      <p:sp>
        <p:nvSpPr>
          <p:cNvPr id="46" name="Rectángulo 45"/>
          <p:cNvSpPr/>
          <p:nvPr/>
        </p:nvSpPr>
        <p:spPr>
          <a:xfrm>
            <a:off x="1016000" y="22410277"/>
            <a:ext cx="19296896" cy="37856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7298353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3. CONCLUSIONES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3265386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2. DESARROLLO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868709" y="9752770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1. INTRODUCCION (OBJETIVOS)</a:t>
            </a:r>
          </a:p>
        </p:txBody>
      </p:sp>
      <p:sp>
        <p:nvSpPr>
          <p:cNvPr id="54" name="Subtítulo 2"/>
          <p:cNvSpPr txBox="1">
            <a:spLocks/>
          </p:cNvSpPr>
          <p:nvPr/>
        </p:nvSpPr>
        <p:spPr>
          <a:xfrm>
            <a:off x="1181100" y="26675947"/>
            <a:ext cx="1913179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2800" dirty="0"/>
              <a:t>A: </a:t>
            </a:r>
            <a:r>
              <a:rPr lang="en-US" sz="2800" dirty="0" err="1"/>
              <a:t>estudiantes</a:t>
            </a:r>
            <a:r>
              <a:rPr lang="en-US" sz="2800" dirty="0"/>
              <a:t> y </a:t>
            </a:r>
            <a:r>
              <a:rPr lang="en-US" sz="2800" dirty="0" err="1"/>
              <a:t>agentes</a:t>
            </a:r>
            <a:r>
              <a:rPr lang="en-US" sz="2800" dirty="0"/>
              <a:t> </a:t>
            </a:r>
            <a:r>
              <a:rPr lang="en-US" sz="2800" dirty="0" err="1"/>
              <a:t>educativos</a:t>
            </a:r>
            <a:r>
              <a:rPr lang="en-US" sz="2800" dirty="0"/>
              <a:t> de la </a:t>
            </a:r>
            <a:r>
              <a:rPr lang="en-US" sz="2800" dirty="0" err="1"/>
              <a:t>comunidad</a:t>
            </a:r>
            <a:r>
              <a:rPr lang="en-US" sz="2800" dirty="0"/>
              <a:t> que </a:t>
            </a:r>
            <a:r>
              <a:rPr lang="en-US" sz="2800" dirty="0" err="1"/>
              <a:t>apoyaron</a:t>
            </a:r>
            <a:r>
              <a:rPr lang="en-US" sz="2800" dirty="0"/>
              <a:t> </a:t>
            </a:r>
            <a:r>
              <a:rPr lang="en-US" sz="2800" dirty="0" err="1"/>
              <a:t>el</a:t>
            </a:r>
            <a:r>
              <a:rPr lang="en-US" sz="2800" dirty="0"/>
              <a:t> Proyecto.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42EA86A-5810-011F-6F35-70D1F44AE63D}"/>
              </a:ext>
            </a:extLst>
          </p:cNvPr>
          <p:cNvSpPr txBox="1"/>
          <p:nvPr/>
        </p:nvSpPr>
        <p:spPr>
          <a:xfrm>
            <a:off x="1098550" y="22410276"/>
            <a:ext cx="1913179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2000" indent="-457200"/>
            <a:r>
              <a:rPr lang="es-ES" sz="2400" dirty="0"/>
              <a:t>Aliagas, C., Matsumoto, M., </a:t>
            </a:r>
            <a:r>
              <a:rPr lang="es-ES" sz="2400" dirty="0" err="1"/>
              <a:t>Morgade</a:t>
            </a:r>
            <a:r>
              <a:rPr lang="es-ES" sz="2400" dirty="0"/>
              <a:t>, M., </a:t>
            </a:r>
            <a:r>
              <a:rPr lang="es-ES" sz="2400" dirty="0" err="1"/>
              <a:t>Correro,C</a:t>
            </a:r>
            <a:r>
              <a:rPr lang="es-ES" sz="2400" dirty="0"/>
              <a:t>., Galera, N. y Poveda, D. (2017).Young </a:t>
            </a:r>
            <a:r>
              <a:rPr lang="es-ES" sz="2400" dirty="0" err="1"/>
              <a:t>children</a:t>
            </a:r>
            <a:r>
              <a:rPr lang="es-ES" sz="2400" dirty="0"/>
              <a:t> (0-8) and digital </a:t>
            </a:r>
            <a:r>
              <a:rPr lang="es-ES" sz="2400" dirty="0" err="1"/>
              <a:t>technology</a:t>
            </a:r>
            <a:r>
              <a:rPr lang="es-ES" sz="2400" dirty="0"/>
              <a:t>- </a:t>
            </a:r>
            <a:r>
              <a:rPr lang="es-ES" sz="2400" dirty="0" err="1"/>
              <a:t>What</a:t>
            </a:r>
            <a:r>
              <a:rPr lang="es-ES" sz="2400" dirty="0"/>
              <a:t> </a:t>
            </a:r>
            <a:r>
              <a:rPr lang="es-ES" sz="2400" dirty="0" err="1"/>
              <a:t>changes</a:t>
            </a:r>
            <a:r>
              <a:rPr lang="es-ES" sz="2400" dirty="0"/>
              <a:t> in </a:t>
            </a:r>
            <a:r>
              <a:rPr lang="es-ES" sz="2400" dirty="0" err="1"/>
              <a:t>one</a:t>
            </a:r>
            <a:r>
              <a:rPr lang="es-ES" sz="2400" dirty="0"/>
              <a:t> </a:t>
            </a:r>
            <a:r>
              <a:rPr lang="es-ES" sz="2400" dirty="0" err="1"/>
              <a:t>year</a:t>
            </a:r>
            <a:r>
              <a:rPr lang="es-ES" sz="2400" dirty="0"/>
              <a:t>? </a:t>
            </a:r>
            <a:r>
              <a:rPr lang="es-ES" sz="2400" dirty="0" err="1"/>
              <a:t>Papers</a:t>
            </a:r>
            <a:r>
              <a:rPr lang="es-ES" sz="2400" dirty="0"/>
              <a:t> Infancia, 20, 1-65</a:t>
            </a:r>
          </a:p>
          <a:p>
            <a:pPr marL="432000" indent="-457200"/>
            <a:r>
              <a:rPr lang="es-ES" sz="2400" dirty="0" err="1"/>
              <a:t>Caldeiro</a:t>
            </a:r>
            <a:r>
              <a:rPr lang="es-ES" sz="2400" dirty="0"/>
              <a:t> Pedreira, M.C, Castro Zubizarreta, A. y </a:t>
            </a:r>
            <a:r>
              <a:rPr lang="es-ES" sz="2400" dirty="0" err="1"/>
              <a:t>Havrankova</a:t>
            </a:r>
            <a:r>
              <a:rPr lang="es-ES" sz="2400" dirty="0"/>
              <a:t>, T. (2021). Móviles y pantallas en edades tempranas: convivencia digital, derechos de la infancia y responsabilidad adulta. </a:t>
            </a:r>
            <a:r>
              <a:rPr lang="es-ES" sz="2400" dirty="0" err="1"/>
              <a:t>Research</a:t>
            </a:r>
            <a:r>
              <a:rPr lang="es-ES" sz="2400" dirty="0"/>
              <a:t> in                      </a:t>
            </a:r>
            <a:r>
              <a:rPr lang="es-ES" sz="2400" dirty="0" err="1"/>
              <a:t>Education</a:t>
            </a:r>
            <a:r>
              <a:rPr lang="es-ES" sz="2400" dirty="0"/>
              <a:t> and </a:t>
            </a:r>
            <a:r>
              <a:rPr lang="es-ES" sz="2400" dirty="0" err="1"/>
              <a:t>Learning</a:t>
            </a:r>
            <a:r>
              <a:rPr lang="es-ES" sz="2400" dirty="0"/>
              <a:t> </a:t>
            </a:r>
            <a:r>
              <a:rPr lang="es-ES" sz="2400" dirty="0" err="1"/>
              <a:t>Innovation</a:t>
            </a:r>
            <a:r>
              <a:rPr lang="es-ES" sz="2400" dirty="0"/>
              <a:t>, Archives, 26,1-17</a:t>
            </a:r>
          </a:p>
          <a:p>
            <a:pPr marL="432000" indent="-457200"/>
            <a:r>
              <a:rPr lang="es-ES" sz="2400" dirty="0"/>
              <a:t>EDUTEC. Revista Electrónica de Tecnología Educativa. Número 76. junio 2021 / Trimestral Número especial: Tecnologías para la enseñanza en Educación Infantil.</a:t>
            </a:r>
          </a:p>
          <a:p>
            <a:pPr marL="432000" indent="-457200"/>
            <a:r>
              <a:rPr lang="es-ES" sz="2400" dirty="0"/>
              <a:t>Fernández, A. (2017). Las nuevas tecnologías en la Primera Infancia [Tesis de maestría, Universidad de Cádiz, España]. https://www.google.com/url?sa=t&amp;source=web&amp;rcet=j&amp;url= </a:t>
            </a:r>
          </a:p>
          <a:p>
            <a:pPr marL="432000" indent="-457200"/>
            <a:r>
              <a:rPr lang="es-ES" sz="2400" dirty="0"/>
              <a:t>Franco, S. (2021). Uso de las TIC en el hogar durante la primera infancia. </a:t>
            </a:r>
            <a:r>
              <a:rPr lang="es-ES" sz="2400" dirty="0" err="1"/>
              <a:t>Edutec</a:t>
            </a:r>
            <a:r>
              <a:rPr lang="es-ES" sz="2400" dirty="0"/>
              <a:t>. Revista Electrónica De Tecnología Educativa, (76), 22-35.   https://doi.org/10.21556/edutec.2021.76.2067</a:t>
            </a:r>
          </a:p>
        </p:txBody>
      </p:sp>
    </p:spTree>
    <p:extLst>
      <p:ext uri="{BB962C8B-B14F-4D97-AF65-F5344CB8AC3E}">
        <p14:creationId xmlns:p14="http://schemas.microsoft.com/office/powerpoint/2010/main" val="6557855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</TotalTime>
  <Words>650</Words>
  <Application>Microsoft Office PowerPoint</Application>
  <PresentationFormat>Personalizado</PresentationFormat>
  <Paragraphs>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XVII Taller Internacional de Extension Universitaria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o</cp:lastModifiedBy>
  <cp:revision>13</cp:revision>
  <dcterms:created xsi:type="dcterms:W3CDTF">2021-12-21T16:45:31Z</dcterms:created>
  <dcterms:modified xsi:type="dcterms:W3CDTF">2024-02-07T16:22:25Z</dcterms:modified>
</cp:coreProperties>
</file>