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8" r:id="rId4"/>
    <p:sldId id="257" r:id="rId5"/>
    <p:sldId id="259" r:id="rId6"/>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29" d="100"/>
          <a:sy n="29" d="100"/>
        </p:scale>
        <p:origin x="-5" y="-5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evistas.reduc.edu.cu/index.php/transformacion/article/view/e3514" TargetMode="External"/><Relationship Id="rId2" Type="http://schemas.openxmlformats.org/officeDocument/2006/relationships/hyperlink" Target="https://www.gacetaoficial.gob.cu/sites/default/files/goc-2018-o25.ra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46990" y="1218961"/>
            <a:ext cx="17722096" cy="1914028"/>
          </a:xfrm>
        </p:spPr>
        <p:txBody>
          <a:bodyPr>
            <a:normAutofit/>
          </a:bodyPr>
          <a:lstStyle/>
          <a:p>
            <a:pPr algn="just"/>
            <a:r>
              <a:rPr lang="es-ES" sz="6600" b="1" dirty="0">
                <a:solidFill>
                  <a:srgbClr val="002060"/>
                </a:solidFill>
              </a:rPr>
              <a:t>Formación universitaria de los profesionales de la </a:t>
            </a:r>
            <a:r>
              <a:rPr lang="es-ES" sz="6600" b="1" dirty="0" smtClean="0">
                <a:solidFill>
                  <a:srgbClr val="002060"/>
                </a:solidFill>
              </a:rPr>
              <a:t>educación.</a:t>
            </a:r>
            <a:endParaRPr lang="en-US" sz="6600" b="1" dirty="0">
              <a:solidFill>
                <a:srgbClr val="002060"/>
              </a:solidFill>
            </a:endParaRPr>
          </a:p>
        </p:txBody>
      </p:sp>
      <p:sp>
        <p:nvSpPr>
          <p:cNvPr id="3" name="Subtítulo 2"/>
          <p:cNvSpPr>
            <a:spLocks noGrp="1"/>
          </p:cNvSpPr>
          <p:nvPr>
            <p:ph type="subTitle" idx="1"/>
          </p:nvPr>
        </p:nvSpPr>
        <p:spPr>
          <a:xfrm>
            <a:off x="1646990" y="10950056"/>
            <a:ext cx="18665905" cy="19655449"/>
          </a:xfrm>
        </p:spPr>
        <p:txBody>
          <a:bodyPr>
            <a:normAutofit/>
          </a:bodyPr>
          <a:lstStyle/>
          <a:p>
            <a:pPr algn="just"/>
            <a:r>
              <a:rPr lang="es-ES" sz="4800" dirty="0"/>
              <a:t>En el mundo, la actual situación epidemiológica provocada por el coronavirus </a:t>
            </a:r>
            <a:r>
              <a:rPr lang="es-ES" sz="4800" dirty="0" smtClean="0"/>
              <a:t>SARS- COV-2 </a:t>
            </a:r>
            <a:r>
              <a:rPr lang="es-ES" sz="4800" dirty="0"/>
              <a:t>ha favorecido un cambio significativo en la forma en que se hace y concibe </a:t>
            </a:r>
            <a:r>
              <a:rPr lang="es-ES" sz="4800" dirty="0" smtClean="0"/>
              <a:t>la Educación Superior.</a:t>
            </a:r>
          </a:p>
          <a:p>
            <a:pPr algn="just"/>
            <a:r>
              <a:rPr lang="es-ES" sz="4800" dirty="0" smtClean="0"/>
              <a:t>En </a:t>
            </a:r>
            <a:r>
              <a:rPr lang="es-ES" sz="4800" dirty="0"/>
              <a:t>el caso del Centro Universitario Municipal de Jiguaní, para el curso 2019- 2020 tenía la responsabilidad de graduar un total de 33 estudiantes de la carrera Licenciatura en Educación Primaria, encargo que fue pospuesto para el mes de junio 2020 por la crisis sanitaria provocada por el coronavirus.</a:t>
            </a:r>
          </a:p>
          <a:p>
            <a:pPr algn="just"/>
            <a:r>
              <a:rPr lang="es-ES" sz="4800" dirty="0" smtClean="0"/>
              <a:t>En </a:t>
            </a:r>
            <a:r>
              <a:rPr lang="es-ES" sz="4800" dirty="0"/>
              <a:t>este sentido el proceso docente de la carrera, presenta limitaciones a partir de que: </a:t>
            </a:r>
          </a:p>
          <a:p>
            <a:pPr algn="just" defTabSz="806450"/>
            <a:r>
              <a:rPr lang="es-ES" sz="4800" dirty="0"/>
              <a:t>•	Las actividades docentes están concebidas de forma presencial.</a:t>
            </a:r>
          </a:p>
          <a:p>
            <a:pPr algn="just" defTabSz="806450"/>
            <a:r>
              <a:rPr lang="es-ES" sz="4800" dirty="0"/>
              <a:t>•</a:t>
            </a:r>
            <a:r>
              <a:rPr lang="es-ES" sz="4800" dirty="0"/>
              <a:t>	Los canales de comunicación entre profesores y estudiantes son limitadas.</a:t>
            </a:r>
          </a:p>
          <a:p>
            <a:pPr algn="just" defTabSz="806450"/>
            <a:r>
              <a:rPr lang="es-ES" sz="4800" dirty="0"/>
              <a:t>•	El CUM no posee suficientes medios informáticos para facilitar una comunicación virtual.  </a:t>
            </a:r>
          </a:p>
          <a:p>
            <a:pPr algn="just"/>
            <a:r>
              <a:rPr lang="es-ES" sz="4800" dirty="0"/>
              <a:t>Era necesario de este modo buscar nuevas formas de trabajo que permitieran satisfacer las actuales necesidades y cumplir con las orientaciones por parte del Ministerio de Educación Superior, por esta razón se asume como problema científico del presente trabajo: </a:t>
            </a:r>
          </a:p>
          <a:p>
            <a:pPr algn="just"/>
            <a:r>
              <a:rPr lang="es-ES" sz="4800" dirty="0"/>
              <a:t>¿Cómo adecuar el proceso de culminación de estudio de la carrera Licenciatura en Educación Primaria a la situación de aislamiento físico por la COVID-19? </a:t>
            </a:r>
          </a:p>
          <a:p>
            <a:pPr algn="just"/>
            <a:r>
              <a:rPr lang="es-ES" sz="4800" dirty="0"/>
              <a:t>Proponiéndose como objetivo: Elaborar una estrategia para adecuar el proceso de culminación de estudio de la carrera Licenciatura en Educación Primaria a la situación de aislamiento físico por la COVID-19.</a:t>
            </a:r>
            <a:endParaRPr lang="es-ES" sz="4800" dirty="0"/>
          </a:p>
        </p:txBody>
      </p:sp>
      <p:sp>
        <p:nvSpPr>
          <p:cNvPr id="28" name="Título 1"/>
          <p:cNvSpPr txBox="1">
            <a:spLocks/>
          </p:cNvSpPr>
          <p:nvPr/>
        </p:nvSpPr>
        <p:spPr>
          <a:xfrm>
            <a:off x="1646990" y="3588046"/>
            <a:ext cx="17722096" cy="1589645"/>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lgn="just"/>
            <a:r>
              <a:rPr lang="es-ES" sz="5400" dirty="0">
                <a:solidFill>
                  <a:srgbClr val="002060"/>
                </a:solidFill>
              </a:rPr>
              <a:t>ESTRATEGIA PARA LA CULMINACION DE ESTUDIOS </a:t>
            </a:r>
            <a:r>
              <a:rPr lang="es-ES" sz="5400" dirty="0" smtClean="0">
                <a:solidFill>
                  <a:srgbClr val="002060"/>
                </a:solidFill>
              </a:rPr>
              <a:t>DURANTE </a:t>
            </a:r>
            <a:r>
              <a:rPr lang="es-ES" sz="5400" dirty="0">
                <a:solidFill>
                  <a:srgbClr val="002060"/>
                </a:solidFill>
              </a:rPr>
              <a:t>EL</a:t>
            </a:r>
          </a:p>
          <a:p>
            <a:pPr algn="just"/>
            <a:r>
              <a:rPr lang="es-ES" sz="5400" dirty="0">
                <a:solidFill>
                  <a:srgbClr val="002060"/>
                </a:solidFill>
              </a:rPr>
              <a:t>PERÌODO DE CUARENTENA POR LA COVID </a:t>
            </a:r>
            <a:r>
              <a:rPr lang="es-ES" sz="5400" dirty="0" smtClean="0">
                <a:solidFill>
                  <a:srgbClr val="002060"/>
                </a:solidFill>
              </a:rPr>
              <a:t>19.</a:t>
            </a:r>
            <a:endParaRPr lang="en-US" sz="54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349752" y="5639476"/>
            <a:ext cx="19131795" cy="1825754"/>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buNone/>
            </a:pPr>
            <a:r>
              <a:rPr lang="es-ES" sz="4400" dirty="0" err="1">
                <a:solidFill>
                  <a:srgbClr val="002060"/>
                </a:solidFill>
              </a:rPr>
              <a:t>MSc</a:t>
            </a:r>
            <a:r>
              <a:rPr lang="es-ES" sz="4400" dirty="0">
                <a:solidFill>
                  <a:srgbClr val="002060"/>
                </a:solidFill>
              </a:rPr>
              <a:t>. </a:t>
            </a:r>
            <a:r>
              <a:rPr lang="es-ES" sz="4400" dirty="0" err="1">
                <a:solidFill>
                  <a:srgbClr val="002060"/>
                </a:solidFill>
              </a:rPr>
              <a:t>Dayuris</a:t>
            </a:r>
            <a:r>
              <a:rPr lang="es-ES" sz="4400" dirty="0">
                <a:solidFill>
                  <a:srgbClr val="002060"/>
                </a:solidFill>
              </a:rPr>
              <a:t> González Fernández. </a:t>
            </a:r>
            <a:r>
              <a:rPr lang="es-ES" sz="4400" dirty="0" smtClean="0">
                <a:solidFill>
                  <a:srgbClr val="002060"/>
                </a:solidFill>
              </a:rPr>
              <a:t>Universidad de </a:t>
            </a:r>
            <a:r>
              <a:rPr lang="es-ES" sz="4400" dirty="0">
                <a:solidFill>
                  <a:srgbClr val="002060"/>
                </a:solidFill>
              </a:rPr>
              <a:t>Granma, </a:t>
            </a:r>
            <a:r>
              <a:rPr lang="es-ES" sz="4400" dirty="0" err="1">
                <a:solidFill>
                  <a:srgbClr val="002060"/>
                </a:solidFill>
              </a:rPr>
              <a:t>MSc</a:t>
            </a:r>
            <a:r>
              <a:rPr lang="es-ES" sz="4400" dirty="0">
                <a:solidFill>
                  <a:srgbClr val="002060"/>
                </a:solidFill>
              </a:rPr>
              <a:t>. </a:t>
            </a:r>
            <a:r>
              <a:rPr lang="es-ES" sz="4400" dirty="0" err="1">
                <a:solidFill>
                  <a:srgbClr val="002060"/>
                </a:solidFill>
              </a:rPr>
              <a:t>Evelín</a:t>
            </a:r>
            <a:r>
              <a:rPr lang="es-ES" sz="4400" dirty="0">
                <a:solidFill>
                  <a:srgbClr val="002060"/>
                </a:solidFill>
              </a:rPr>
              <a:t> Montero Hechavarría. </a:t>
            </a:r>
            <a:r>
              <a:rPr lang="es-ES" sz="4400" dirty="0" smtClean="0">
                <a:solidFill>
                  <a:srgbClr val="002060"/>
                </a:solidFill>
              </a:rPr>
              <a:t>Universidad </a:t>
            </a:r>
            <a:r>
              <a:rPr lang="es-ES" sz="4400" dirty="0">
                <a:solidFill>
                  <a:srgbClr val="002060"/>
                </a:solidFill>
              </a:rPr>
              <a:t>de Granma, </a:t>
            </a:r>
            <a:r>
              <a:rPr lang="es-ES" sz="4400" dirty="0" err="1">
                <a:solidFill>
                  <a:srgbClr val="002060"/>
                </a:solidFill>
              </a:rPr>
              <a:t>MSc</a:t>
            </a:r>
            <a:r>
              <a:rPr lang="es-ES" sz="4400" dirty="0">
                <a:solidFill>
                  <a:srgbClr val="002060"/>
                </a:solidFill>
              </a:rPr>
              <a:t>. Rolando </a:t>
            </a:r>
            <a:r>
              <a:rPr lang="es-ES" sz="4400" dirty="0" err="1">
                <a:solidFill>
                  <a:srgbClr val="002060"/>
                </a:solidFill>
              </a:rPr>
              <a:t>Alexey</a:t>
            </a:r>
            <a:r>
              <a:rPr lang="es-ES" sz="4400" dirty="0">
                <a:solidFill>
                  <a:srgbClr val="002060"/>
                </a:solidFill>
              </a:rPr>
              <a:t> </a:t>
            </a:r>
            <a:r>
              <a:rPr lang="es-ES" sz="4400" dirty="0" err="1">
                <a:solidFill>
                  <a:srgbClr val="002060"/>
                </a:solidFill>
              </a:rPr>
              <a:t>Chaud</a:t>
            </a:r>
            <a:r>
              <a:rPr lang="es-ES" sz="4400" dirty="0">
                <a:solidFill>
                  <a:srgbClr val="002060"/>
                </a:solidFill>
              </a:rPr>
              <a:t> Román, Universidad de </a:t>
            </a:r>
            <a:r>
              <a:rPr lang="es-ES" sz="4400" dirty="0" smtClean="0">
                <a:solidFill>
                  <a:srgbClr val="002060"/>
                </a:solidFill>
              </a:rPr>
              <a:t>Granma.</a:t>
            </a:r>
            <a:endParaRPr lang="en-US" sz="4400" dirty="0">
              <a:solidFill>
                <a:srgbClr val="002060"/>
              </a:solidFill>
            </a:endParaRPr>
          </a:p>
        </p:txBody>
      </p:sp>
      <p:sp>
        <p:nvSpPr>
          <p:cNvPr id="40" name="Rectángulo 39"/>
          <p:cNvSpPr/>
          <p:nvPr/>
        </p:nvSpPr>
        <p:spPr>
          <a:xfrm>
            <a:off x="756255" y="9502322"/>
            <a:ext cx="19981484" cy="217095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700056" y="802859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800" b="1" dirty="0">
                <a:solidFill>
                  <a:srgbClr val="002060"/>
                </a:solidFill>
              </a:rPr>
              <a:t>1. </a:t>
            </a:r>
            <a:r>
              <a:rPr lang="en-US" sz="4800" b="1" dirty="0" smtClean="0">
                <a:solidFill>
                  <a:srgbClr val="002060"/>
                </a:solidFill>
              </a:rPr>
              <a:t>INTRODUCCION</a:t>
            </a:r>
            <a:endParaRPr lang="en-US" sz="4800" b="1" dirty="0">
              <a:solidFill>
                <a:srgbClr val="002060"/>
              </a:solidFill>
            </a:endParaRP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75765" y="3378200"/>
            <a:ext cx="19729981" cy="26474271"/>
          </a:xfrm>
        </p:spPr>
        <p:txBody>
          <a:bodyPr>
            <a:noAutofit/>
          </a:bodyPr>
          <a:lstStyle/>
          <a:p>
            <a:pPr marL="742950" lvl="1" indent="-285750" algn="just">
              <a:lnSpc>
                <a:spcPct val="107000"/>
              </a:lnSpc>
              <a:spcBef>
                <a:spcPts val="1200"/>
              </a:spcBef>
              <a:spcAft>
                <a:spcPts val="1200"/>
              </a:spcAft>
              <a:buFont typeface="+mj-lt"/>
              <a:buAutoNum type="arabicPeriod" startAt="2"/>
            </a:pPr>
            <a:r>
              <a:rPr lang="es-ES" sz="4400" b="1" dirty="0">
                <a:latin typeface="Arial" panose="020B0604020202020204" pitchFamily="34" charset="0"/>
                <a:ea typeface="Calibri" panose="020F0502020204030204" pitchFamily="34" charset="0"/>
                <a:cs typeface="Times New Roman" panose="02020603050405020304" pitchFamily="18" charset="0"/>
              </a:rPr>
              <a:t>Reorganización del trabajo en la carrera Licenciatura en Educación Primaria del Centro Universitario Municipal Jiguaní para dar cumplimiento al ejercicio de culminación de estudios.</a:t>
            </a:r>
            <a:endParaRPr lang="es-ES" sz="4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dirty="0">
                <a:latin typeface="Arial" panose="020B0604020202020204" pitchFamily="34" charset="0"/>
                <a:ea typeface="Calibri" panose="020F0502020204030204" pitchFamily="34" charset="0"/>
                <a:cs typeface="Times New Roman" panose="02020603050405020304" pitchFamily="18" charset="0"/>
              </a:rPr>
              <a:t>En el mes de marzo de 2020 la carrera Licenciatura en Educación Primaria se encontraba inmersa en el proceso de culminación de estudios. Para dar respuesta a este proceso se diseñó una estrategia </a:t>
            </a:r>
            <a:r>
              <a:rPr lang="es-ES" sz="4400" dirty="0" smtClean="0">
                <a:latin typeface="Arial" panose="020B0604020202020204" pitchFamily="34" charset="0"/>
                <a:ea typeface="Calibri" panose="020F0502020204030204" pitchFamily="34" charset="0"/>
                <a:cs typeface="Times New Roman" panose="02020603050405020304" pitchFamily="18" charset="0"/>
              </a:rPr>
              <a:t>que contó con 3 etapas establecidas como diagnóstico, ejecución y evaluación, con sus objetivos y sistemas de acciones definidas, que respondieron a un </a:t>
            </a:r>
            <a:r>
              <a:rPr lang="es-ES" sz="4400" b="1" dirty="0" smtClean="0">
                <a:latin typeface="Arial" panose="020B0604020202020204" pitchFamily="34" charset="0"/>
                <a:ea typeface="Calibri" panose="020F0502020204030204" pitchFamily="34" charset="0"/>
                <a:cs typeface="Times New Roman" panose="02020603050405020304" pitchFamily="18" charset="0"/>
              </a:rPr>
              <a:t>objetivo general</a:t>
            </a:r>
            <a:r>
              <a:rPr lang="es-ES" sz="4400" dirty="0" smtClean="0">
                <a:latin typeface="Arial" panose="020B0604020202020204" pitchFamily="34" charset="0"/>
                <a:ea typeface="Calibri" panose="020F0502020204030204" pitchFamily="34" charset="0"/>
                <a:cs typeface="Times New Roman" panose="02020603050405020304" pitchFamily="18" charset="0"/>
              </a:rPr>
              <a:t>: adecuar el proceso de culminación de estudio de la carrera Licenciatura en Educación Primaria a la situación de aislamiento físico por la COVID-19.</a:t>
            </a:r>
            <a:endParaRPr lang="es-ES" sz="44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b="1" dirty="0" smtClean="0">
                <a:latin typeface="Arial" panose="020B0604020202020204" pitchFamily="34" charset="0"/>
                <a:ea typeface="Calibri" panose="020F0502020204030204" pitchFamily="34" charset="0"/>
                <a:cs typeface="Times New Roman" panose="02020603050405020304" pitchFamily="18" charset="0"/>
              </a:rPr>
              <a:t>1.3 </a:t>
            </a:r>
            <a:r>
              <a:rPr lang="es-ES" sz="4400" b="1" dirty="0">
                <a:latin typeface="Arial" panose="020B0604020202020204" pitchFamily="34" charset="0"/>
                <a:ea typeface="Calibri" panose="020F0502020204030204" pitchFamily="34" charset="0"/>
                <a:cs typeface="Times New Roman" panose="02020603050405020304" pitchFamily="18" charset="0"/>
              </a:rPr>
              <a:t>Resultados del diagnóstico </a:t>
            </a:r>
            <a:endParaRPr lang="es-ES" sz="4400" b="1" dirty="0" smtClean="0">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b="1" dirty="0" smtClean="0">
                <a:latin typeface="Arial" panose="020B0604020202020204" pitchFamily="34" charset="0"/>
                <a:ea typeface="Calibri" panose="020F0502020204030204" pitchFamily="34" charset="0"/>
                <a:cs typeface="Times New Roman" panose="02020603050405020304" pitchFamily="18" charset="0"/>
              </a:rPr>
              <a:t>Fortalezas</a:t>
            </a:r>
            <a:r>
              <a:rPr lang="es-ES" sz="4400" b="1" dirty="0">
                <a:latin typeface="Arial" panose="020B0604020202020204" pitchFamily="34" charset="0"/>
                <a:ea typeface="Calibri" panose="020F0502020204030204" pitchFamily="34" charset="0"/>
                <a:cs typeface="Times New Roman" panose="02020603050405020304" pitchFamily="18" charset="0"/>
              </a:rPr>
              <a:t>: </a:t>
            </a:r>
            <a:r>
              <a:rPr lang="es-ES" sz="4400" dirty="0" smtClean="0">
                <a:latin typeface="Arial" panose="020B0604020202020204" pitchFamily="34" charset="0"/>
                <a:ea typeface="Calibri" panose="020F0502020204030204" pitchFamily="34" charset="0"/>
                <a:cs typeface="Times New Roman" panose="02020603050405020304" pitchFamily="18" charset="0"/>
              </a:rPr>
              <a:t>Más </a:t>
            </a:r>
            <a:r>
              <a:rPr lang="es-ES" sz="4400" dirty="0">
                <a:latin typeface="Arial" panose="020B0604020202020204" pitchFamily="34" charset="0"/>
                <a:ea typeface="Calibri" panose="020F0502020204030204" pitchFamily="34" charset="0"/>
                <a:cs typeface="Times New Roman" panose="02020603050405020304" pitchFamily="18" charset="0"/>
              </a:rPr>
              <a:t>del 50% de las estudiantes tienen su domicilio en 2 de los Consejos Populares con mayor grado de desarrollo económico- social dentro del municipio </a:t>
            </a:r>
            <a:r>
              <a:rPr lang="es-ES" sz="4400" dirty="0" smtClean="0">
                <a:latin typeface="Arial" panose="020B0604020202020204" pitchFamily="34" charset="0"/>
                <a:ea typeface="Calibri" panose="020F0502020204030204" pitchFamily="34" charset="0"/>
                <a:cs typeface="Times New Roman" panose="02020603050405020304" pitchFamily="18" charset="0"/>
              </a:rPr>
              <a:t>Jiguaní.</a:t>
            </a:r>
            <a:r>
              <a:rPr lang="es-ES" sz="4400" dirty="0" smtClean="0">
                <a:latin typeface="Calibri" panose="020F0502020204030204" pitchFamily="34" charset="0"/>
                <a:ea typeface="Calibri" panose="020F0502020204030204" pitchFamily="34" charset="0"/>
                <a:cs typeface="Times New Roman" panose="02020603050405020304" pitchFamily="18" charset="0"/>
              </a:rPr>
              <a:t> </a:t>
            </a:r>
            <a:r>
              <a:rPr lang="es-ES" sz="4400" dirty="0" smtClean="0">
                <a:latin typeface="Arial" panose="020B0604020202020204" pitchFamily="34" charset="0"/>
                <a:ea typeface="Calibri" panose="020F0502020204030204" pitchFamily="34" charset="0"/>
                <a:cs typeface="Times New Roman" panose="02020603050405020304" pitchFamily="18" charset="0"/>
              </a:rPr>
              <a:t>Más </a:t>
            </a:r>
            <a:r>
              <a:rPr lang="es-ES" sz="4400" dirty="0">
                <a:latin typeface="Arial" panose="020B0604020202020204" pitchFamily="34" charset="0"/>
                <a:ea typeface="Calibri" panose="020F0502020204030204" pitchFamily="34" charset="0"/>
                <a:cs typeface="Times New Roman" panose="02020603050405020304" pitchFamily="18" charset="0"/>
              </a:rPr>
              <a:t>del 50% de las estudiantes poseen teléfono </a:t>
            </a:r>
            <a:r>
              <a:rPr lang="es-ES" sz="4400" dirty="0" smtClean="0">
                <a:latin typeface="Arial" panose="020B0604020202020204" pitchFamily="34" charset="0"/>
                <a:ea typeface="Calibri" panose="020F0502020204030204" pitchFamily="34" charset="0"/>
                <a:cs typeface="Times New Roman" panose="02020603050405020304" pitchFamily="18" charset="0"/>
              </a:rPr>
              <a:t>celular.</a:t>
            </a:r>
            <a:r>
              <a:rPr lang="es-ES" sz="4400" dirty="0" smtClean="0">
                <a:latin typeface="Calibri" panose="020F0502020204030204" pitchFamily="34" charset="0"/>
                <a:ea typeface="Calibri" panose="020F0502020204030204" pitchFamily="34" charset="0"/>
                <a:cs typeface="Times New Roman" panose="02020603050405020304" pitchFamily="18" charset="0"/>
              </a:rPr>
              <a:t> </a:t>
            </a:r>
            <a:r>
              <a:rPr lang="es-ES" sz="4400" dirty="0" smtClean="0">
                <a:latin typeface="Arial" panose="020B0604020202020204" pitchFamily="34" charset="0"/>
                <a:ea typeface="Calibri" panose="020F0502020204030204" pitchFamily="34" charset="0"/>
                <a:cs typeface="Times New Roman" panose="02020603050405020304" pitchFamily="18" charset="0"/>
              </a:rPr>
              <a:t>El </a:t>
            </a:r>
            <a:r>
              <a:rPr lang="es-ES" sz="4400" dirty="0">
                <a:latin typeface="Arial" panose="020B0604020202020204" pitchFamily="34" charset="0"/>
                <a:ea typeface="Calibri" panose="020F0502020204030204" pitchFamily="34" charset="0"/>
                <a:cs typeface="Times New Roman" panose="02020603050405020304" pitchFamily="18" charset="0"/>
              </a:rPr>
              <a:t>45 % de las estudiantes cuentan con datos móviles.</a:t>
            </a:r>
            <a:endParaRPr lang="es-ES" sz="4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1200"/>
              </a:spcBef>
              <a:spcAft>
                <a:spcPts val="1200"/>
              </a:spcAft>
              <a:buNone/>
            </a:pPr>
            <a:r>
              <a:rPr lang="es-ES" sz="4400" b="1" dirty="0">
                <a:latin typeface="Arial" panose="020B0604020202020204" pitchFamily="34" charset="0"/>
                <a:ea typeface="Calibri" panose="020F0502020204030204" pitchFamily="34" charset="0"/>
                <a:cs typeface="Times New Roman" panose="02020603050405020304" pitchFamily="18" charset="0"/>
              </a:rPr>
              <a:t>Debilidades: </a:t>
            </a:r>
            <a:r>
              <a:rPr lang="es-ES" sz="4400" dirty="0" smtClean="0">
                <a:latin typeface="Arial" panose="020B0604020202020204" pitchFamily="34" charset="0"/>
                <a:ea typeface="Calibri" panose="020F0502020204030204" pitchFamily="34" charset="0"/>
                <a:cs typeface="Times New Roman" panose="02020603050405020304" pitchFamily="18" charset="0"/>
              </a:rPr>
              <a:t>Insuficiencias </a:t>
            </a:r>
            <a:r>
              <a:rPr lang="es-ES" sz="4400" dirty="0">
                <a:latin typeface="Arial" panose="020B0604020202020204" pitchFamily="34" charset="0"/>
                <a:ea typeface="Calibri" panose="020F0502020204030204" pitchFamily="34" charset="0"/>
                <a:cs typeface="Times New Roman" panose="02020603050405020304" pitchFamily="18" charset="0"/>
              </a:rPr>
              <a:t>en los medios para la comunicación </a:t>
            </a:r>
            <a:r>
              <a:rPr lang="es-ES" sz="4400" dirty="0" smtClean="0">
                <a:latin typeface="Arial" panose="020B0604020202020204" pitchFamily="34" charset="0"/>
                <a:ea typeface="Calibri" panose="020F0502020204030204" pitchFamily="34" charset="0"/>
                <a:cs typeface="Times New Roman" panose="02020603050405020304" pitchFamily="18" charset="0"/>
              </a:rPr>
              <a:t>siendo 11 estudiantes las más afectadas. </a:t>
            </a:r>
            <a:endParaRPr lang="es-ES" sz="44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b="1" dirty="0" smtClean="0">
                <a:latin typeface="Arial" panose="020B0604020202020204" pitchFamily="34" charset="0"/>
                <a:ea typeface="Calibri" panose="020F0502020204030204" pitchFamily="34" charset="0"/>
                <a:cs typeface="Times New Roman" panose="02020603050405020304" pitchFamily="18" charset="0"/>
              </a:rPr>
              <a:t>1.3 Resultados de la aplicación de la estrategia </a:t>
            </a:r>
            <a:endParaRPr lang="es-ES" sz="44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dirty="0" smtClean="0">
                <a:latin typeface="Arial" panose="020B0604020202020204" pitchFamily="34" charset="0"/>
                <a:ea typeface="Calibri" panose="020F0502020204030204" pitchFamily="34" charset="0"/>
                <a:cs typeface="Times New Roman" panose="02020603050405020304" pitchFamily="18" charset="0"/>
              </a:rPr>
              <a:t>Se logró </a:t>
            </a:r>
            <a:r>
              <a:rPr lang="es-ES" sz="4400" dirty="0">
                <a:latin typeface="Arial" panose="020B0604020202020204" pitchFamily="34" charset="0"/>
                <a:ea typeface="Calibri" panose="020F0502020204030204" pitchFamily="34" charset="0"/>
                <a:cs typeface="Times New Roman" panose="02020603050405020304" pitchFamily="18" charset="0"/>
              </a:rPr>
              <a:t>el asesoramiento del 81 % de las clases de las estudiantes durante la 2da quincena de abril y la primera de mayo. En el caso del 18 % de las estudiantes restantes, </a:t>
            </a:r>
            <a:r>
              <a:rPr lang="es-ES" sz="4400" dirty="0" smtClean="0">
                <a:latin typeface="Arial" panose="020B0604020202020204" pitchFamily="34" charset="0"/>
                <a:ea typeface="Calibri" panose="020F0502020204030204" pitchFamily="34" charset="0"/>
                <a:cs typeface="Times New Roman" panose="02020603050405020304" pitchFamily="18" charset="0"/>
              </a:rPr>
              <a:t>se le prestó </a:t>
            </a:r>
            <a:r>
              <a:rPr lang="es-ES" sz="4400" dirty="0">
                <a:latin typeface="Arial" panose="020B0604020202020204" pitchFamily="34" charset="0"/>
                <a:ea typeface="Calibri" panose="020F0502020204030204" pitchFamily="34" charset="0"/>
                <a:cs typeface="Times New Roman" panose="02020603050405020304" pitchFamily="18" charset="0"/>
              </a:rPr>
              <a:t>atención diferenciada en </a:t>
            </a:r>
            <a:r>
              <a:rPr lang="es-ES" sz="4400" dirty="0" smtClean="0">
                <a:latin typeface="Arial" panose="020B0604020202020204" pitchFamily="34" charset="0"/>
                <a:ea typeface="Calibri" panose="020F0502020204030204" pitchFamily="34" charset="0"/>
                <a:cs typeface="Times New Roman" panose="02020603050405020304" pitchFamily="18" charset="0"/>
              </a:rPr>
              <a:t>el mes </a:t>
            </a:r>
            <a:r>
              <a:rPr lang="es-ES" sz="4400" dirty="0">
                <a:latin typeface="Arial" panose="020B0604020202020204" pitchFamily="34" charset="0"/>
                <a:ea typeface="Calibri" panose="020F0502020204030204" pitchFamily="34" charset="0"/>
                <a:cs typeface="Times New Roman" panose="02020603050405020304" pitchFamily="18" charset="0"/>
              </a:rPr>
              <a:t>de </a:t>
            </a:r>
            <a:r>
              <a:rPr lang="es-ES" sz="4400" dirty="0" smtClean="0">
                <a:latin typeface="Arial" panose="020B0604020202020204" pitchFamily="34" charset="0"/>
                <a:ea typeface="Calibri" panose="020F0502020204030204" pitchFamily="34" charset="0"/>
                <a:cs typeface="Times New Roman" panose="02020603050405020304" pitchFamily="18" charset="0"/>
              </a:rPr>
              <a:t>mayo a partir de las restricciones en la movilidad, el lugar de residencia y la disponibilidad de medios de comunicación.                                        </a:t>
            </a:r>
            <a:endParaRPr lang="es-ES" sz="4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dirty="0" smtClean="0">
                <a:latin typeface="Arial" panose="020B0604020202020204" pitchFamily="34" charset="0"/>
                <a:ea typeface="Calibri" panose="020F0502020204030204" pitchFamily="34" charset="0"/>
                <a:cs typeface="Times New Roman" panose="02020603050405020304" pitchFamily="18" charset="0"/>
              </a:rPr>
              <a:t>Las </a:t>
            </a:r>
            <a:r>
              <a:rPr lang="es-ES" sz="4400" dirty="0">
                <a:latin typeface="Arial" panose="020B0604020202020204" pitchFamily="34" charset="0"/>
                <a:ea typeface="Calibri" panose="020F0502020204030204" pitchFamily="34" charset="0"/>
                <a:cs typeface="Times New Roman" panose="02020603050405020304" pitchFamily="18" charset="0"/>
              </a:rPr>
              <a:t>33 estudiantes lograron presentar sus clases lográndose 100% de promoción y un 87 % de calidad. Se considera además como resultado de la estrategia, las acciones implementadas que sirven para ser aplicadas ante nuevos escenarios de trabajo donde se implique el distanciamiento físico.</a:t>
            </a:r>
            <a:endParaRPr lang="es-ES" sz="4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1200"/>
              </a:spcAft>
              <a:buNone/>
            </a:pPr>
            <a:r>
              <a:rPr lang="es-ES" sz="4400" dirty="0">
                <a:latin typeface="Arial" panose="020B0604020202020204" pitchFamily="34" charset="0"/>
                <a:ea typeface="Calibri" panose="020F0502020204030204" pitchFamily="34" charset="0"/>
                <a:cs typeface="Times New Roman" panose="02020603050405020304" pitchFamily="18" charset="0"/>
              </a:rPr>
              <a:t>Lograr estos resultados sin existir el contagio por la Covid- 19fue unos de los propósitos que felizmente se cumplió a partir del esfuerzo cooperado y el cumplimiento de las indicaciones de las distintas instancias. </a:t>
            </a:r>
            <a:endParaRPr lang="es-E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Placeholder 28">
            <a:extLst>
              <a:ext uri="{FF2B5EF4-FFF2-40B4-BE49-F238E27FC236}">
                <a16:creationId xmlns:a16="http://schemas.microsoft.com/office/drawing/2014/main" id="{FCB797DF-A438-244B-B34C-CCF348A4370E}"/>
              </a:ext>
            </a:extLst>
          </p:cNvPr>
          <p:cNvSpPr txBox="1">
            <a:spLocks noGrp="1"/>
          </p:cNvSpPr>
          <p:nvPr>
            <p:ph type="title"/>
          </p:nvPr>
        </p:nvSpPr>
        <p:spPr>
          <a:xfrm>
            <a:off x="1509743" y="1744155"/>
            <a:ext cx="18940403" cy="1634045"/>
          </a:xfrm>
          <a:prstGeom prst="rect">
            <a:avLst/>
          </a:prstGeom>
        </p:spPr>
        <p:txBody>
          <a:bodyPr vert="horz" lIns="91440" tIns="45720" rIns="91440" bIns="45720" rtlCol="0" anchor="ctr">
            <a:normAutofit/>
          </a:bodyP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6000" b="1" dirty="0">
                <a:solidFill>
                  <a:srgbClr val="002060"/>
                </a:solidFill>
              </a:rPr>
              <a:t>2. DESARROLLO</a:t>
            </a:r>
          </a:p>
        </p:txBody>
      </p:sp>
    </p:spTree>
    <p:extLst>
      <p:ext uri="{BB962C8B-B14F-4D97-AF65-F5344CB8AC3E}">
        <p14:creationId xmlns:p14="http://schemas.microsoft.com/office/powerpoint/2010/main" val="489541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66943" y="6333141"/>
            <a:ext cx="18940403" cy="11446859"/>
          </a:xfrm>
        </p:spPr>
        <p:txBody>
          <a:bodyPr>
            <a:normAutofit fontScale="92500"/>
          </a:bodyPr>
          <a:lstStyle/>
          <a:p>
            <a:pPr lvl="0" algn="just"/>
            <a:r>
              <a:rPr lang="es-ES" sz="5400" dirty="0" smtClean="0"/>
              <a:t>El </a:t>
            </a:r>
            <a:r>
              <a:rPr lang="es-ES" sz="5400" dirty="0"/>
              <a:t>estudio realizado permitió profundizar en la culminación de estudio como acto académico para demostrar el cumplimiento de los objetivos fundamentales de la carrera.</a:t>
            </a:r>
          </a:p>
          <a:p>
            <a:pPr lvl="0" algn="just"/>
            <a:r>
              <a:rPr lang="es-ES" sz="5400" dirty="0"/>
              <a:t>El diagnóstico desarrollado permitió comprobar que existen potencialidades para desarrollar el asesoramiento de las estudiantes en condiciones de asilamiento físico.</a:t>
            </a:r>
          </a:p>
          <a:p>
            <a:pPr lvl="0" algn="just"/>
            <a:r>
              <a:rPr lang="es-ES" sz="5400" dirty="0"/>
              <a:t>En el Centro Universitario Municipal de Jiguaní se reorganizaron las formas de trabajo aplicándose una estrategia que permitió brindar tratamiento a las estudiantes de la carrera Licenciatura en Educación Primaria, para la culminación de estudio prevista en el curso académico 2019- 2020.</a:t>
            </a:r>
          </a:p>
          <a:p>
            <a:pPr lvl="0" algn="just"/>
            <a:r>
              <a:rPr lang="es-ES" sz="5400" dirty="0"/>
              <a:t>La aplicación de las nuevas formas de trabajo permitieron cumplir exitosamente con la evaluación y promoción de las estudiantes de la carrera Licenciatura en Educación Primaria del CUM Jiguaní sin existir contagio entre ellas y sus profesores por el coronavirus.</a:t>
            </a:r>
          </a:p>
          <a:p>
            <a:endParaRPr lang="es-ES" dirty="0"/>
          </a:p>
        </p:txBody>
      </p:sp>
      <p:sp>
        <p:nvSpPr>
          <p:cNvPr id="4" name="Text Placeholder 28">
            <a:extLst>
              <a:ext uri="{FF2B5EF4-FFF2-40B4-BE49-F238E27FC236}">
                <a16:creationId xmlns:a16="http://schemas.microsoft.com/office/drawing/2014/main" id="{FCB797DF-A438-244B-B34C-CCF348A4370E}"/>
              </a:ext>
            </a:extLst>
          </p:cNvPr>
          <p:cNvSpPr txBox="1">
            <a:spLocks noGrp="1"/>
          </p:cNvSpPr>
          <p:nvPr>
            <p:ph type="title"/>
          </p:nvPr>
        </p:nvSpPr>
        <p:spPr>
          <a:xfrm>
            <a:off x="1509743" y="1744155"/>
            <a:ext cx="18940403" cy="3513645"/>
          </a:xfrm>
          <a:prstGeom prst="rect">
            <a:avLst/>
          </a:prstGeom>
        </p:spPr>
        <p:txBody>
          <a:bodyPr vert="horz" lIns="91440" tIns="45720" rIns="91440" bIns="45720" rtlCol="0" anchor="ctr">
            <a:normAutofit/>
          </a:bodyP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5400" b="1" dirty="0">
                <a:solidFill>
                  <a:srgbClr val="002060"/>
                </a:solidFill>
              </a:rPr>
              <a:t>3. CONCLUSIONES</a:t>
            </a:r>
          </a:p>
        </p:txBody>
      </p:sp>
    </p:spTree>
    <p:extLst>
      <p:ext uri="{BB962C8B-B14F-4D97-AF65-F5344CB8AC3E}">
        <p14:creationId xmlns:p14="http://schemas.microsoft.com/office/powerpoint/2010/main" val="1763162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09743" y="3107341"/>
            <a:ext cx="18940403" cy="23948141"/>
          </a:xfrm>
        </p:spPr>
        <p:txBody>
          <a:bodyPr>
            <a:noAutofit/>
          </a:bodyPr>
          <a:lstStyle/>
          <a:p>
            <a:r>
              <a:rPr lang="es-ES" sz="4800" dirty="0" smtClean="0"/>
              <a:t>Fonseca</a:t>
            </a:r>
            <a:r>
              <a:rPr lang="es-ES" sz="4800" dirty="0"/>
              <a:t>, A., Guerrero, E., Aladro, H. (2019). Programa para la Preparación del Ejercicio de la Profesión como Culminación de Estudios de la Carrera Licenciatura en Educación Primaria. Documento inédito. Universidad de Granma.</a:t>
            </a:r>
          </a:p>
          <a:p>
            <a:r>
              <a:rPr lang="es-ES" sz="4800" dirty="0"/>
              <a:t>Ministerio de Educación Superior. Reglamento de Trabajo Docente y Metodológico de la Educación Superior. Gaceta Oficial [revista en Internet]. 2018 [citado 18/05/2020];(25):[aprox. 48p]. Disponible en: </a:t>
            </a:r>
            <a:r>
              <a:rPr lang="es-ES" sz="4800" dirty="0">
                <a:hlinkClick r:id="rId2"/>
              </a:rPr>
              <a:t>https://www.gacetaoficial.gob.cu/sites/default/files/goc-2018-o25.rar</a:t>
            </a:r>
            <a:r>
              <a:rPr lang="es-ES" sz="4800" dirty="0"/>
              <a:t> [ Links ]</a:t>
            </a:r>
          </a:p>
          <a:p>
            <a:r>
              <a:rPr lang="es-ES" sz="4800" dirty="0"/>
              <a:t>Ministerio de Educación Superior. Adecuaciones a los procesos de continuidad y culminación de los estudios en los cursos académicos 2019-2020 y 2020- 2021. 6 de mayo de 2020. Gaceta Oficial [revista en Internet].Disponible en: https://www.gacetaoficial.gob.cu/es/resolucion-49-de-2020-de-ministerio-de-educacion-superior. [ Links]</a:t>
            </a:r>
          </a:p>
          <a:p>
            <a:r>
              <a:rPr lang="es-ES" sz="4800" dirty="0" err="1"/>
              <a:t>Saborido</a:t>
            </a:r>
            <a:r>
              <a:rPr lang="es-ES" sz="4800" dirty="0"/>
              <a:t>, J. Ministro de Educación Superior. (23 de marzo de 2020). Indicaciones Especiales No. 1 del 2020 del Ministro de Educación Superior sobre el cumplimiento del Plan de Medidas para  la  prevención,  enfrentamiento  y  control  del  nuevo  Coronavirus  Sars-Cov-2  (COVID-19). La Habana. Disponible en: https://www.uci.cu/universidad/noticias/indicaciones-especiales-no-3-del-2020-del-ministro-de-educacion-superior.</a:t>
            </a:r>
          </a:p>
          <a:p>
            <a:r>
              <a:rPr lang="es-ES" sz="4800" dirty="0" err="1"/>
              <a:t>Saborido</a:t>
            </a:r>
            <a:r>
              <a:rPr lang="es-ES" sz="4800" dirty="0"/>
              <a:t>, J. Ministro de Educación Superior. (13 de Abril de 2020). Indicaciones Especiales No. 3 del 2020 del Ministro de Educación Superior. La Habana. Disponible en: https://www.uci.cu/universidad/noticias/indicaciones-especiales-no-3-del-2020-del-ministro-de-educacion-superior.</a:t>
            </a:r>
          </a:p>
          <a:p>
            <a:r>
              <a:rPr lang="es-ES" sz="4800" dirty="0"/>
              <a:t>Valiente </a:t>
            </a:r>
            <a:r>
              <a:rPr lang="es-ES" sz="4800" dirty="0" err="1"/>
              <a:t>Sandó</a:t>
            </a:r>
            <a:r>
              <a:rPr lang="es-ES" sz="4800" dirty="0"/>
              <a:t>, P., Díaz-Pompa, F., &amp; Pérez-</a:t>
            </a:r>
            <a:r>
              <a:rPr lang="es-ES" sz="4800" dirty="0" err="1"/>
              <a:t>Pravia</a:t>
            </a:r>
            <a:r>
              <a:rPr lang="es-ES" sz="4800" dirty="0"/>
              <a:t>, M. (2021). Diversificación de las formas de culminación de estudios universitarios de pregrado en países de Iberoamérica. Transformación, 17(1), 54-71. Recuperado a partir de </a:t>
            </a:r>
            <a:r>
              <a:rPr lang="es-ES" sz="4800" dirty="0">
                <a:hlinkClick r:id="rId3"/>
              </a:rPr>
              <a:t>https://revistas.reduc.edu.cu/index.php/transformacion/article/view/e3514</a:t>
            </a:r>
            <a:r>
              <a:rPr lang="es-ES" sz="4800" dirty="0"/>
              <a:t>.</a:t>
            </a:r>
          </a:p>
        </p:txBody>
      </p:sp>
      <p:sp>
        <p:nvSpPr>
          <p:cNvPr id="4" name="Text Placeholder 28">
            <a:extLst>
              <a:ext uri="{FF2B5EF4-FFF2-40B4-BE49-F238E27FC236}">
                <a16:creationId xmlns:a16="http://schemas.microsoft.com/office/drawing/2014/main" id="{FCB797DF-A438-244B-B34C-CCF348A4370E}"/>
              </a:ext>
            </a:extLst>
          </p:cNvPr>
          <p:cNvSpPr txBox="1">
            <a:spLocks noGrp="1"/>
          </p:cNvSpPr>
          <p:nvPr>
            <p:ph type="title"/>
          </p:nvPr>
        </p:nvSpPr>
        <p:spPr>
          <a:xfrm>
            <a:off x="1509743" y="1744155"/>
            <a:ext cx="18940403" cy="948245"/>
          </a:xfrm>
          <a:prstGeom prst="rect">
            <a:avLst/>
          </a:prstGeom>
        </p:spPr>
        <p:txBody>
          <a:bodyPr vert="horz" lIns="91440" tIns="45720" rIns="91440" bIns="45720" rtlCol="0" anchor="ctr">
            <a:normAutofit/>
          </a:bodyP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6000" b="1" dirty="0" smtClean="0">
                <a:solidFill>
                  <a:srgbClr val="002060"/>
                </a:solidFill>
              </a:rPr>
              <a:t>4. </a:t>
            </a:r>
            <a:r>
              <a:rPr lang="en-US" sz="6000" b="1" dirty="0">
                <a:solidFill>
                  <a:srgbClr val="002060"/>
                </a:solidFill>
              </a:rPr>
              <a:t>REFERENCIAS </a:t>
            </a:r>
            <a:r>
              <a:rPr lang="en-US" sz="6000" b="1" dirty="0" smtClean="0">
                <a:solidFill>
                  <a:srgbClr val="002060"/>
                </a:solidFill>
              </a:rPr>
              <a:t>BIBLIOGRÁFICAS</a:t>
            </a:r>
            <a:endParaRPr lang="en-US" sz="6000" b="1" dirty="0">
              <a:solidFill>
                <a:srgbClr val="002060"/>
              </a:solidFill>
            </a:endParaRPr>
          </a:p>
        </p:txBody>
      </p:sp>
    </p:spTree>
    <p:extLst>
      <p:ext uri="{BB962C8B-B14F-4D97-AF65-F5344CB8AC3E}">
        <p14:creationId xmlns:p14="http://schemas.microsoft.com/office/powerpoint/2010/main" val="416902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8">
            <a:extLst>
              <a:ext uri="{FF2B5EF4-FFF2-40B4-BE49-F238E27FC236}">
                <a16:creationId xmlns:a16="http://schemas.microsoft.com/office/drawing/2014/main" id="{FCB797DF-A438-244B-B34C-CCF348A4370E}"/>
              </a:ext>
            </a:extLst>
          </p:cNvPr>
          <p:cNvSpPr txBox="1">
            <a:spLocks noGrp="1"/>
          </p:cNvSpPr>
          <p:nvPr>
            <p:ph type="title"/>
          </p:nvPr>
        </p:nvSpPr>
        <p:spPr>
          <a:xfrm>
            <a:off x="1509743" y="3149600"/>
            <a:ext cx="18940403" cy="1270000"/>
          </a:xfrm>
          <a:prstGeom prst="rect">
            <a:avLst/>
          </a:prstGeom>
        </p:spPr>
        <p:txBody>
          <a:bodyPr vert="horz" lIns="91440" tIns="45720" rIns="91440" bIns="45720" rtlCol="0" anchor="ctr">
            <a:normAutofit/>
          </a:bodyP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4800" b="1" dirty="0" smtClean="0">
                <a:solidFill>
                  <a:srgbClr val="002060"/>
                </a:solidFill>
              </a:rPr>
              <a:t>AGRADECIMIENTOS</a:t>
            </a:r>
            <a:endParaRPr lang="en-US" sz="4800" b="1" dirty="0">
              <a:solidFill>
                <a:srgbClr val="002060"/>
              </a:solidFill>
            </a:endParaRPr>
          </a:p>
        </p:txBody>
      </p:sp>
      <p:sp>
        <p:nvSpPr>
          <p:cNvPr id="5" name="Subtítulo 2"/>
          <p:cNvSpPr txBox="1">
            <a:spLocks/>
          </p:cNvSpPr>
          <p:nvPr/>
        </p:nvSpPr>
        <p:spPr>
          <a:xfrm>
            <a:off x="1509743" y="5060547"/>
            <a:ext cx="19131795" cy="2416018"/>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ES" sz="4800" dirty="0" smtClean="0"/>
              <a:t>A mi familia y a la Revolución</a:t>
            </a:r>
            <a:r>
              <a:rPr lang="es-ES" sz="4800" dirty="0" smtClean="0"/>
              <a:t>, por permitirme ejercer la Hermosa profesión de ser maestra</a:t>
            </a:r>
            <a:r>
              <a:rPr lang="en-US" sz="4400" dirty="0" smtClean="0"/>
              <a:t>. </a:t>
            </a:r>
            <a:endParaRPr lang="en-US" sz="4400" dirty="0"/>
          </a:p>
        </p:txBody>
      </p:sp>
    </p:spTree>
    <p:extLst>
      <p:ext uri="{BB962C8B-B14F-4D97-AF65-F5344CB8AC3E}">
        <p14:creationId xmlns:p14="http://schemas.microsoft.com/office/powerpoint/2010/main" val="1120662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TotalTime>
  <Words>747</Words>
  <Application>Microsoft Office PowerPoint</Application>
  <PresentationFormat>Personalizado</PresentationFormat>
  <Paragraphs>38</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Calibri Light</vt:lpstr>
      <vt:lpstr>Times New Roman</vt:lpstr>
      <vt:lpstr>Tema de Office</vt:lpstr>
      <vt:lpstr>Formación universitaria de los profesionales de la educación.</vt:lpstr>
      <vt:lpstr>2. DESARROLLO</vt:lpstr>
      <vt:lpstr>3. CONCLUSIONES</vt:lpstr>
      <vt:lpstr>4. REFERENCIAS BIBLIOGRÁFICAS</vt:lpstr>
      <vt:lpstr>AGRADECIMIENTOS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Edurdo</cp:lastModifiedBy>
  <cp:revision>14</cp:revision>
  <dcterms:created xsi:type="dcterms:W3CDTF">2021-12-21T16:45:31Z</dcterms:created>
  <dcterms:modified xsi:type="dcterms:W3CDTF">2022-01-21T10:29:50Z</dcterms:modified>
</cp:coreProperties>
</file>