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0" d="100"/>
          <a:sy n="40" d="100"/>
        </p:scale>
        <p:origin x="678" y="-4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ele.org/pdf/profesion-y-profesionalidad-docent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" y="-2528809"/>
            <a:ext cx="22004375" cy="348470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4299" y="2411707"/>
            <a:ext cx="19831285" cy="1833205"/>
          </a:xfrm>
        </p:spPr>
        <p:txBody>
          <a:bodyPr>
            <a:normAutofit fontScale="90000"/>
          </a:bodyPr>
          <a:lstStyle/>
          <a:p>
            <a:pPr fontAlgn="base"/>
            <a:r>
              <a:rPr lang="es-ES" sz="6600" b="1" dirty="0"/>
              <a:t> IX Taller Internacional sobre la Formación Universitaria de Profesionales de la Educación.</a:t>
            </a:r>
            <a:endParaRPr lang="es-ES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60116" y="9601838"/>
            <a:ext cx="19790382" cy="313631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 smtClean="0"/>
              <a:t>El </a:t>
            </a:r>
            <a:r>
              <a:rPr lang="es-ES" sz="3200" dirty="0"/>
              <a:t>presente trabajo </a:t>
            </a:r>
            <a:r>
              <a:rPr lang="es-ES" sz="3200" dirty="0" smtClean="0"/>
              <a:t>particulariza en el proceso de profesionalización de los docentes de Física de preuniversitario para la orientación profesional pedagógica hacia la </a:t>
            </a:r>
            <a:r>
              <a:rPr lang="es-ES" sz="3200" dirty="0"/>
              <a:t>carrera Licenciatura en Educación. </a:t>
            </a:r>
            <a:r>
              <a:rPr lang="es-ES" sz="3200" dirty="0" smtClean="0"/>
              <a:t>Física, dadas las insuficiencias que existen en cuanto al ingreso a esta carrera en la Universidad </a:t>
            </a:r>
            <a:r>
              <a:rPr lang="es-ES" sz="3200" dirty="0"/>
              <a:t>de Pinar del Río “Hermanos Saiz Montes de </a:t>
            </a:r>
            <a:r>
              <a:rPr lang="es-ES" sz="3200" dirty="0" smtClean="0"/>
              <a:t>Oca”.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3200" dirty="0" smtClean="0"/>
              <a:t>En el trabajo se plantea como </a:t>
            </a:r>
            <a:r>
              <a:rPr lang="es-ES_tradnl" sz="3200" b="1" dirty="0" smtClean="0"/>
              <a:t>objetivo: </a:t>
            </a:r>
            <a:r>
              <a:rPr lang="es-ES_tradnl" sz="3200" dirty="0" smtClean="0"/>
              <a:t>elaborar </a:t>
            </a:r>
            <a:r>
              <a:rPr lang="es-ES_tradnl" sz="3200" dirty="0"/>
              <a:t>una estrategia de profesionalización de los profesores de Física en la orientación profesional </a:t>
            </a:r>
            <a:r>
              <a:rPr lang="es-ES_tradnl" sz="3200" dirty="0" smtClean="0"/>
              <a:t>pedagógica, </a:t>
            </a:r>
            <a:r>
              <a:rPr lang="es-ES_tradnl" sz="3200" dirty="0"/>
              <a:t>que permita elevar la profesionalidad de estos docentes de la educación preuniversitaria para la dirección de dicho proceso de orientación educativa.</a:t>
            </a:r>
            <a:endParaRPr lang="es-ES" sz="3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_tradnl" sz="3200" dirty="0"/>
              <a:t> </a:t>
            </a:r>
            <a:endParaRPr lang="es-E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1064299" y="4432212"/>
            <a:ext cx="20084142" cy="15907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s-ES" sz="4800" b="1" dirty="0"/>
              <a:t>TÍTULO: LA ORIENTACIÓN PROFESIONAL PEDAGÓGICA HACIA LA FÍSICA. UNA PROPUESTA DE ESTRATEGIA DE PROFESIONALIZACIÓN DEL DOCENTE</a:t>
            </a:r>
            <a:endParaRPr lang="es-ES" sz="4800" dirty="0"/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888393" y="6538659"/>
            <a:ext cx="19158928" cy="2547447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buNone/>
            </a:pPr>
            <a:r>
              <a:rPr lang="es-ES" sz="5400" b="1" dirty="0">
                <a:latin typeface="+mj-lt"/>
              </a:rPr>
              <a:t>Autores</a:t>
            </a:r>
            <a:r>
              <a:rPr lang="es-ES" sz="5400" dirty="0" smtClean="0">
                <a:latin typeface="+mj-lt"/>
              </a:rPr>
              <a:t>: Caridad </a:t>
            </a:r>
            <a:r>
              <a:rPr lang="es-ES" sz="5400" dirty="0">
                <a:latin typeface="+mj-lt"/>
              </a:rPr>
              <a:t>Amado Paula </a:t>
            </a:r>
            <a:r>
              <a:rPr lang="es-ES" sz="5400" dirty="0" smtClean="0">
                <a:latin typeface="+mj-lt"/>
              </a:rPr>
              <a:t>Acosta, Carlos </a:t>
            </a:r>
            <a:r>
              <a:rPr lang="es-ES" sz="5400" dirty="0">
                <a:latin typeface="+mj-lt"/>
              </a:rPr>
              <a:t>Rafael </a:t>
            </a:r>
            <a:r>
              <a:rPr lang="es-ES" sz="5400" dirty="0" err="1">
                <a:latin typeface="+mj-lt"/>
              </a:rPr>
              <a:t>Martinez</a:t>
            </a:r>
            <a:r>
              <a:rPr lang="es-ES" sz="5400" dirty="0">
                <a:latin typeface="+mj-lt"/>
              </a:rPr>
              <a:t> de Osaba </a:t>
            </a:r>
            <a:r>
              <a:rPr lang="es-ES" sz="5400" dirty="0" smtClean="0">
                <a:latin typeface="+mj-lt"/>
              </a:rPr>
              <a:t>Picos, Iris </a:t>
            </a:r>
            <a:r>
              <a:rPr lang="es-ES" sz="5400" dirty="0">
                <a:latin typeface="+mj-lt"/>
              </a:rPr>
              <a:t>Marrero </a:t>
            </a:r>
            <a:r>
              <a:rPr lang="es-ES" sz="5400" dirty="0" err="1">
                <a:latin typeface="+mj-lt"/>
              </a:rPr>
              <a:t>Mojena</a:t>
            </a:r>
            <a:r>
              <a:rPr lang="es-ES" sz="5400" dirty="0">
                <a:latin typeface="+mj-lt"/>
              </a:rPr>
              <a:t>. </a:t>
            </a:r>
            <a:r>
              <a:rPr lang="es-ES" sz="5400" dirty="0" smtClean="0">
                <a:latin typeface="+mj-lt"/>
              </a:rPr>
              <a:t>Universidad </a:t>
            </a:r>
            <a:r>
              <a:rPr lang="es-ES" sz="5400" dirty="0">
                <a:latin typeface="+mj-lt"/>
              </a:rPr>
              <a:t>“Hermanos Saiz Montes de Oca”. </a:t>
            </a:r>
            <a:r>
              <a:rPr lang="es-ES" sz="5400" dirty="0" smtClean="0">
                <a:latin typeface="+mj-lt"/>
              </a:rPr>
              <a:t>Pinar del Río. Cuba</a:t>
            </a:r>
            <a:r>
              <a:rPr lang="es-ES" sz="5400" dirty="0"/>
              <a:t>. </a:t>
            </a:r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90" y="1446750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789109" y="21078010"/>
            <a:ext cx="20002292" cy="198425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3200" dirty="0"/>
              <a:t>La estrategia de profesionalización en la orientación profesional pedagógica propuesta responde a las carencias de los profesores de Física de preuniversitario para dirigir este </a:t>
            </a:r>
            <a:r>
              <a:rPr lang="es-ES" sz="3200" dirty="0" smtClean="0"/>
              <a:t>al integrar </a:t>
            </a:r>
            <a:r>
              <a:rPr lang="es-ES" sz="3200" dirty="0"/>
              <a:t>acciones de superación profesional, trabajo metodológico e investigación pedagógica que se desarrollan en </a:t>
            </a:r>
            <a:r>
              <a:rPr lang="es-ES" sz="3200" dirty="0" smtClean="0"/>
              <a:t>cinco etapas en las </a:t>
            </a:r>
            <a:r>
              <a:rPr lang="es-ES" sz="3200" dirty="0"/>
              <a:t>condiciones de trabajo de cada </a:t>
            </a:r>
            <a:r>
              <a:rPr lang="es-ES" sz="3200" dirty="0" smtClean="0"/>
              <a:t>escuela.</a:t>
            </a:r>
            <a:endParaRPr lang="es-ES" sz="3200" dirty="0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789109" y="13673599"/>
            <a:ext cx="20002292" cy="64689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b="1" dirty="0" smtClean="0"/>
              <a:t>Estrategia </a:t>
            </a:r>
            <a:r>
              <a:rPr lang="es-ES" sz="3200" b="1" dirty="0"/>
              <a:t>de profesionalización de los profesores de Física en la orientación profesional pedagógica en preuniversitario.</a:t>
            </a:r>
            <a:endParaRPr lang="es-ES" sz="3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b="1" dirty="0"/>
              <a:t>Objetivo: </a:t>
            </a:r>
            <a:r>
              <a:rPr lang="es-ES" sz="3200" dirty="0"/>
              <a:t>instrumentar, como parte del sistema de trabajo de la escuela, acciones de superación profesional, trabajo metodológico y científico pedagógicas, que permitan alcanzar el modelo de   profesionalidad de los docentes de Física del preuniversitario en la orientación profesional pedagógica hacia la carrera Licenciatura en Educación. </a:t>
            </a:r>
            <a:r>
              <a:rPr lang="es-ES" sz="3200" smtClean="0"/>
              <a:t>Fisca.</a:t>
            </a:r>
            <a:endParaRPr lang="es-ES" sz="3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b="1" dirty="0" smtClean="0"/>
              <a:t>Etapas</a:t>
            </a:r>
            <a:r>
              <a:rPr lang="es-ES" sz="3200" b="1" dirty="0"/>
              <a:t>: </a:t>
            </a:r>
            <a:endParaRPr lang="es-ES" sz="3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/>
              <a:t>1. Determinación de necesidades educativas de los </a:t>
            </a:r>
            <a:r>
              <a:rPr lang="es-ES" sz="3200" dirty="0" smtClean="0"/>
              <a:t>profesores</a:t>
            </a:r>
            <a:r>
              <a:rPr lang="es-ES" sz="3200" dirty="0"/>
              <a:t> </a:t>
            </a:r>
            <a:r>
              <a:rPr lang="es-ES" sz="3200" dirty="0" smtClean="0"/>
              <a:t>y socialización </a:t>
            </a:r>
            <a:r>
              <a:rPr lang="es-ES" sz="3200" dirty="0"/>
              <a:t>de los resultados con los docentes.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/>
              <a:t>2. </a:t>
            </a:r>
            <a:r>
              <a:rPr lang="es-ES" sz="3200" dirty="0" smtClean="0"/>
              <a:t>Curso de posgrado para la preparación </a:t>
            </a:r>
            <a:r>
              <a:rPr lang="es-ES" sz="3200" dirty="0"/>
              <a:t>general en </a:t>
            </a:r>
            <a:r>
              <a:rPr lang="es-ES" sz="3200" dirty="0" smtClean="0"/>
              <a:t>la orientación </a:t>
            </a:r>
            <a:r>
              <a:rPr lang="es-ES" sz="3200" dirty="0"/>
              <a:t>profesional pedagógica: </a:t>
            </a:r>
            <a:endParaRPr lang="es-ES" sz="3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 smtClean="0"/>
              <a:t>3</a:t>
            </a:r>
            <a:r>
              <a:rPr lang="es-ES" sz="3200" dirty="0"/>
              <a:t>. Entrenamiento </a:t>
            </a:r>
            <a:r>
              <a:rPr lang="es-ES" sz="3200" dirty="0" smtClean="0"/>
              <a:t>para la planificación </a:t>
            </a:r>
            <a:r>
              <a:rPr lang="es-ES" sz="3200" dirty="0"/>
              <a:t>y organización de las actividades a desarrollar por </a:t>
            </a:r>
            <a:r>
              <a:rPr lang="es-ES" sz="3200" dirty="0" smtClean="0"/>
              <a:t>grado.</a:t>
            </a:r>
            <a:endParaRPr lang="es-ES" sz="3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/>
              <a:t>4. Seguimiento a la ejecución de las </a:t>
            </a:r>
            <a:r>
              <a:rPr lang="es-ES" sz="3200" dirty="0" smtClean="0"/>
              <a:t>actividades planificadas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 smtClean="0"/>
              <a:t>5</a:t>
            </a:r>
            <a:r>
              <a:rPr lang="es-ES" sz="3200" dirty="0"/>
              <a:t>. </a:t>
            </a:r>
            <a:r>
              <a:rPr lang="es-ES" sz="3200" dirty="0" smtClean="0"/>
              <a:t>Taller de evaluación </a:t>
            </a:r>
            <a:r>
              <a:rPr lang="es-ES" sz="3200" dirty="0"/>
              <a:t>de los </a:t>
            </a:r>
            <a:r>
              <a:rPr lang="es-ES" sz="3200" dirty="0" smtClean="0"/>
              <a:t>resultados</a:t>
            </a:r>
            <a:r>
              <a:rPr lang="es-ES" sz="3200" dirty="0"/>
              <a:t> </a:t>
            </a:r>
            <a:r>
              <a:rPr lang="es-ES" sz="3200" dirty="0" smtClean="0"/>
              <a:t>y seminario </a:t>
            </a:r>
            <a:r>
              <a:rPr lang="es-ES" sz="3200" dirty="0"/>
              <a:t>científico metodológico municipal sobre orientación profesional pedagógica hacia la carrera Licenciatura en Educación. </a:t>
            </a:r>
            <a:r>
              <a:rPr lang="es-ES" sz="3200" dirty="0" smtClean="0"/>
              <a:t>Física.</a:t>
            </a:r>
            <a:endParaRPr lang="es-ES" sz="32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3200" dirty="0"/>
              <a:t> 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659890" y="12807345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28817" y="8703322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</a:t>
            </a:r>
            <a:r>
              <a:rPr lang="en-US" b="1" dirty="0" smtClean="0">
                <a:solidFill>
                  <a:srgbClr val="002060"/>
                </a:solidFill>
              </a:rPr>
              <a:t>INTRODUCCIÓN </a:t>
            </a:r>
            <a:r>
              <a:rPr lang="en-US" b="1" dirty="0">
                <a:solidFill>
                  <a:srgbClr val="002060"/>
                </a:solidFill>
              </a:rPr>
              <a:t>(OBJETIVOS)</a:t>
            </a:r>
          </a:p>
        </p:txBody>
      </p:sp>
      <p:sp>
        <p:nvSpPr>
          <p:cNvPr id="24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08366" y="20225817"/>
            <a:ext cx="10093882" cy="5367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56776" y="2292251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789109" y="23533115"/>
            <a:ext cx="19961389" cy="45659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chemeClr val="tx1"/>
                </a:solidFill>
              </a:rPr>
              <a:t>Del Pino, et. al (2009) Orientación profesional pedagógica; su inserción en el proceso docente educativo del centro escolar. IX Seminario Nacional de Educadores. La Habana: Ministerio de Educación.</a:t>
            </a:r>
          </a:p>
          <a:p>
            <a:r>
              <a:rPr lang="es-ES" sz="3200" dirty="0">
                <a:solidFill>
                  <a:schemeClr val="tx1"/>
                </a:solidFill>
              </a:rPr>
              <a:t>Hernández, J. R., </a:t>
            </a:r>
            <a:r>
              <a:rPr lang="es-ES" sz="3200" dirty="0" err="1">
                <a:solidFill>
                  <a:schemeClr val="tx1"/>
                </a:solidFill>
              </a:rPr>
              <a:t>Becalli</a:t>
            </a:r>
            <a:r>
              <a:rPr lang="es-ES" sz="3200" dirty="0">
                <a:solidFill>
                  <a:schemeClr val="tx1"/>
                </a:solidFill>
              </a:rPr>
              <a:t>, L. E. y </a:t>
            </a:r>
            <a:r>
              <a:rPr lang="es-ES" sz="3200" dirty="0" err="1">
                <a:solidFill>
                  <a:schemeClr val="tx1"/>
                </a:solidFill>
              </a:rPr>
              <a:t>Rouco</a:t>
            </a:r>
            <a:r>
              <a:rPr lang="es-ES" sz="3200" dirty="0">
                <a:solidFill>
                  <a:schemeClr val="tx1"/>
                </a:solidFill>
              </a:rPr>
              <a:t>, D., (2018). «Claves para el perfeccionamiento de la labor de orientación profesional pedagógica». </a:t>
            </a:r>
            <a:r>
              <a:rPr lang="es-ES" sz="3200" i="1" dirty="0">
                <a:solidFill>
                  <a:schemeClr val="tx1"/>
                </a:solidFill>
              </a:rPr>
              <a:t>Revista Atenas</a:t>
            </a:r>
            <a:r>
              <a:rPr lang="es-ES" sz="3200" dirty="0">
                <a:solidFill>
                  <a:schemeClr val="tx1"/>
                </a:solidFill>
              </a:rPr>
              <a:t> 3(43):129-44.</a:t>
            </a:r>
          </a:p>
          <a:p>
            <a:r>
              <a:rPr lang="es-ES" sz="3200" dirty="0">
                <a:solidFill>
                  <a:schemeClr val="tx1"/>
                </a:solidFill>
              </a:rPr>
              <a:t>Manso, J. y Moya, J. (2019) Profesión y profesionalidad docente. Descargado de </a:t>
            </a:r>
            <a:r>
              <a:rPr lang="es-ES" sz="3200" u="sng" dirty="0">
                <a:solidFill>
                  <a:schemeClr val="tx1"/>
                </a:solidFill>
                <a:hlinkClick r:id="rId3"/>
              </a:rPr>
              <a:t>https://anele.org/pdf/profesion-y-profesionalidad-docente.pdf</a:t>
            </a:r>
            <a:r>
              <a:rPr lang="es-ES" sz="3200" dirty="0">
                <a:solidFill>
                  <a:schemeClr val="tx1"/>
                </a:solidFill>
              </a:rPr>
              <a:t>. </a:t>
            </a:r>
          </a:p>
          <a:p>
            <a:r>
              <a:rPr lang="es-ES" sz="3200" dirty="0" smtClean="0">
                <a:solidFill>
                  <a:schemeClr val="tx1"/>
                </a:solidFill>
              </a:rPr>
              <a:t>Valiente </a:t>
            </a:r>
            <a:r>
              <a:rPr lang="es-ES" sz="3200" dirty="0" err="1">
                <a:solidFill>
                  <a:schemeClr val="tx1"/>
                </a:solidFill>
              </a:rPr>
              <a:t>Sandó</a:t>
            </a:r>
            <a:r>
              <a:rPr lang="es-ES" sz="3200" dirty="0">
                <a:solidFill>
                  <a:schemeClr val="tx1"/>
                </a:solidFill>
              </a:rPr>
              <a:t>, P., (2005). La Superación Profesional de Docentes y Directivos Educacionales: Una Propuesta Para Su Dirección. La Habana: Educación Cubana.</a:t>
            </a:r>
          </a:p>
          <a:p>
            <a:r>
              <a:rPr lang="es-ES" sz="3200" dirty="0" smtClean="0">
                <a:solidFill>
                  <a:schemeClr val="tx1"/>
                </a:solidFill>
              </a:rPr>
              <a:t>Valle</a:t>
            </a:r>
            <a:r>
              <a:rPr lang="es-ES" sz="3200" dirty="0">
                <a:solidFill>
                  <a:schemeClr val="tx1"/>
                </a:solidFill>
              </a:rPr>
              <a:t>, A. (2012). La investigación pedagógica. Otra mirada. Editorial: Pueblo y Educación. La Habana. Cuba</a:t>
            </a:r>
            <a:r>
              <a:rPr lang="es-ES" sz="3200" dirty="0" smtClean="0">
                <a:solidFill>
                  <a:schemeClr val="tx1"/>
                </a:solidFill>
              </a:rPr>
              <a:t>.</a:t>
            </a:r>
            <a:endParaRPr lang="es-E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542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IX Taller Internacional sobre la Formación Universitaria de Profesionales de la Educación.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Amado Paula</cp:lastModifiedBy>
  <cp:revision>26</cp:revision>
  <dcterms:created xsi:type="dcterms:W3CDTF">2021-12-21T16:45:31Z</dcterms:created>
  <dcterms:modified xsi:type="dcterms:W3CDTF">2022-01-22T22:47:28Z</dcterms:modified>
</cp:coreProperties>
</file>