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64" d="100"/>
          <a:sy n="64" d="100"/>
        </p:scale>
        <p:origin x="-432" y="-85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1/28/2024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1/28/2024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1/28/2024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1/28/2024</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grpSp>
        <p:nvGrpSpPr>
          <p:cNvPr id="8" name="Group 9776"/>
          <p:cNvGrpSpPr/>
          <p:nvPr userDrawn="1"/>
        </p:nvGrpSpPr>
        <p:grpSpPr>
          <a:xfrm>
            <a:off x="391887" y="346160"/>
            <a:ext cx="21248914" cy="4269383"/>
            <a:chOff x="0" y="0"/>
            <a:chExt cx="7564120" cy="1506855"/>
          </a:xfrm>
        </p:grpSpPr>
        <p:sp>
          <p:nvSpPr>
            <p:cNvPr id="9" name="Rectangle 9778"/>
            <p:cNvSpPr/>
            <p:nvPr userDrawn="1"/>
          </p:nvSpPr>
          <p:spPr>
            <a:xfrm>
              <a:off x="354330" y="483107"/>
              <a:ext cx="42144" cy="189937"/>
            </a:xfrm>
            <a:prstGeom prst="rect">
              <a:avLst/>
            </a:prstGeom>
            <a:ln>
              <a:noFill/>
            </a:ln>
          </p:spPr>
          <p:txBody>
            <a:bodyPr vert="horz" lIns="0" tIns="0" rIns="0" bIns="0" rtlCol="0">
              <a:noAutofit/>
            </a:bodyPr>
            <a:lstStyle/>
            <a:p>
              <a:pPr marL="6350" marR="635" indent="-6350" algn="l">
                <a:lnSpc>
                  <a:spcPct val="107000"/>
                </a:lnSpc>
                <a:spcAft>
                  <a:spcPts val="800"/>
                </a:spcAft>
              </a:pPr>
              <a:r>
                <a:rPr lang="es-ES" sz="1100">
                  <a:solidFill>
                    <a:srgbClr val="000000"/>
                  </a:solidFill>
                  <a:effectLst/>
                  <a:latin typeface="Calibri" panose="020F0502020204030204" pitchFamily="34" charset="0"/>
                  <a:ea typeface="Calibri" panose="020F0502020204030204" pitchFamily="34" charset="0"/>
                </a:rPr>
                <a:t> </a:t>
              </a:r>
              <a:endParaRPr lang="es-ES" sz="1100">
                <a:solidFill>
                  <a:srgbClr val="000000"/>
                </a:solidFill>
                <a:effectLst/>
                <a:latin typeface="Arial" panose="020B0604020202020204" pitchFamily="34" charset="0"/>
                <a:ea typeface="Arial" panose="020B0604020202020204" pitchFamily="34" charset="0"/>
              </a:endParaRPr>
            </a:p>
          </p:txBody>
        </p:sp>
        <p:pic>
          <p:nvPicPr>
            <p:cNvPr id="10" name="Picture 9777"/>
            <p:cNvPicPr/>
            <p:nvPr userDrawn="1"/>
          </p:nvPicPr>
          <p:blipFill>
            <a:blip r:embed="rId13"/>
            <a:stretch>
              <a:fillRect/>
            </a:stretch>
          </p:blipFill>
          <p:spPr>
            <a:xfrm>
              <a:off x="0" y="0"/>
              <a:ext cx="7564120" cy="1506855"/>
            </a:xfrm>
            <a:prstGeom prst="rect">
              <a:avLst/>
            </a:prstGeom>
          </p:spPr>
        </p:pic>
      </p:grpSp>
      <p:pic>
        <p:nvPicPr>
          <p:cNvPr id="11" name="Imagen 10"/>
          <p:cNvPicPr>
            <a:picLocks noChangeAspect="1"/>
          </p:cNvPicPr>
          <p:nvPr userDrawn="1"/>
        </p:nvPicPr>
        <p:blipFill>
          <a:blip r:embed="rId14"/>
          <a:stretch>
            <a:fillRect/>
          </a:stretch>
        </p:blipFill>
        <p:spPr>
          <a:xfrm flipV="1">
            <a:off x="0" y="31133143"/>
            <a:ext cx="21959887" cy="879085"/>
          </a:xfrm>
          <a:prstGeom prst="rect">
            <a:avLst/>
          </a:prstGeom>
        </p:spPr>
      </p:pic>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90800" y="5057995"/>
            <a:ext cx="17722096" cy="1114206"/>
          </a:xfrm>
        </p:spPr>
        <p:txBody>
          <a:bodyPr>
            <a:normAutofit/>
          </a:bodyPr>
          <a:lstStyle/>
          <a:p>
            <a:r>
              <a:rPr lang="es-ES" sz="6600" b="1" dirty="0" smtClean="0">
                <a:solidFill>
                  <a:srgbClr val="002060"/>
                </a:solidFill>
              </a:rPr>
              <a:t>XVIII </a:t>
            </a:r>
            <a:r>
              <a:rPr lang="es-ES" sz="6600" b="1" dirty="0" smtClean="0">
                <a:solidFill>
                  <a:srgbClr val="002060"/>
                </a:solidFill>
              </a:rPr>
              <a:t>Taller </a:t>
            </a:r>
            <a:r>
              <a:rPr lang="es-ES" sz="6600" b="1" dirty="0" smtClean="0">
                <a:solidFill>
                  <a:srgbClr val="002060"/>
                </a:solidFill>
              </a:rPr>
              <a:t> Internacional de Extensión Universitaria</a:t>
            </a:r>
            <a:endParaRPr lang="es-ES" sz="6600" b="1" dirty="0">
              <a:solidFill>
                <a:srgbClr val="002060"/>
              </a:solidFill>
            </a:endParaRPr>
          </a:p>
        </p:txBody>
      </p:sp>
      <p:sp>
        <p:nvSpPr>
          <p:cNvPr id="3" name="Subtítulo 2"/>
          <p:cNvSpPr>
            <a:spLocks noGrp="1"/>
          </p:cNvSpPr>
          <p:nvPr>
            <p:ph type="subTitle" idx="1"/>
          </p:nvPr>
        </p:nvSpPr>
        <p:spPr>
          <a:xfrm>
            <a:off x="1181100" y="9786024"/>
            <a:ext cx="19131794" cy="1927966"/>
          </a:xfrm>
        </p:spPr>
        <p:txBody>
          <a:bodyPr>
            <a:noAutofit/>
          </a:bodyPr>
          <a:lstStyle/>
          <a:p>
            <a:pPr algn="just"/>
            <a:r>
              <a:rPr lang="es-ES" sz="3000" dirty="0"/>
              <a:t>Las universidades cubanas se encuentran inmersas en grandes transformaciones, con el objetivo de ofrecer mejores respuestas a las demandas que la sociedad impone, por lo que constituye una necesidad desarrollar una gestión integrada universitaria de excelencia. De ahí el interés en fomentar en todos los centros universitarios del país, los tres procesos sustantivos: la docencia, la investigación y la extensión, de manera que prepare al estudiante universitario para su futuro laboral, con el fin de contribuir a satisfacer las necesidades actuales de la educación superior cubana, la ponencia tiene como objetivo: fundamentar la extensión universitaria como pilar para el sistema de gestión integrada en la Universidad de Pinar del Río.</a:t>
            </a:r>
            <a:endParaRPr lang="es-ES" sz="3000" dirty="0"/>
          </a:p>
        </p:txBody>
      </p:sp>
      <p:sp>
        <p:nvSpPr>
          <p:cNvPr id="28" name="Título 1"/>
          <p:cNvSpPr txBox="1">
            <a:spLocks/>
          </p:cNvSpPr>
          <p:nvPr/>
        </p:nvSpPr>
        <p:spPr>
          <a:xfrm>
            <a:off x="2590800" y="5896195"/>
            <a:ext cx="17722096" cy="1114206"/>
          </a:xfrm>
          <a:prstGeom prst="rect">
            <a:avLst/>
          </a:prstGeom>
        </p:spPr>
        <p:txBody>
          <a:bodyPr vert="horz" lIns="91440" tIns="45720" rIns="91440" bIns="45720" rtlCol="0" anchor="b">
            <a:normAutofit fontScale="92500" lnSpcReduction="200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s-ES" sz="4800" dirty="0">
                <a:solidFill>
                  <a:srgbClr val="002060"/>
                </a:solidFill>
              </a:rPr>
              <a:t>LA EXTENSIÓN UNIVERSITARIA COMO PILAR PARA EL SISTEMA DE  GESTIÓN INTEGRADA EN LA UNIVERSIDAD DE PINAR DEL RÍO</a:t>
            </a:r>
            <a:endParaRPr lang="es-ES" sz="4800" dirty="0">
              <a:solidFill>
                <a:srgbClr val="002060"/>
              </a:solidFill>
            </a:endParaRPr>
          </a:p>
        </p:txBody>
      </p:sp>
      <p:sp>
        <p:nvSpPr>
          <p:cNvPr id="29" name="Text Placeholder 37">
            <a:extLst>
              <a:ext uri="{FF2B5EF4-FFF2-40B4-BE49-F238E27FC236}">
                <a16:creationId xmlns="" xmlns:a16="http://schemas.microsoft.com/office/drawing/2014/main" id="{0F56D88A-4B12-0F47-8D8A-2F1828CAE02A}"/>
              </a:ext>
            </a:extLst>
          </p:cNvPr>
          <p:cNvSpPr txBox="1">
            <a:spLocks/>
          </p:cNvSpPr>
          <p:nvPr/>
        </p:nvSpPr>
        <p:spPr>
          <a:xfrm>
            <a:off x="1414044" y="7369483"/>
            <a:ext cx="19131795" cy="1697527"/>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lnSpc>
                <a:spcPct val="100000"/>
              </a:lnSpc>
              <a:spcBef>
                <a:spcPts val="0"/>
              </a:spcBef>
              <a:buNone/>
            </a:pPr>
            <a:r>
              <a:rPr lang="es-ES" sz="3200" dirty="0" smtClean="0">
                <a:solidFill>
                  <a:srgbClr val="002060"/>
                </a:solidFill>
              </a:rPr>
              <a:t>Dr</a:t>
            </a:r>
            <a:r>
              <a:rPr lang="es-ES" sz="3200" dirty="0" smtClean="0">
                <a:solidFill>
                  <a:srgbClr val="002060"/>
                </a:solidFill>
              </a:rPr>
              <a:t>. C. Katia Morales </a:t>
            </a:r>
            <a:r>
              <a:rPr lang="es-ES" sz="3200" dirty="0" smtClean="0">
                <a:solidFill>
                  <a:srgbClr val="002060"/>
                </a:solidFill>
              </a:rPr>
              <a:t>Pérez UPR</a:t>
            </a:r>
          </a:p>
          <a:p>
            <a:pPr marL="0" indent="0" algn="ctr">
              <a:lnSpc>
                <a:spcPct val="100000"/>
              </a:lnSpc>
              <a:spcBef>
                <a:spcPts val="0"/>
              </a:spcBef>
              <a:buNone/>
            </a:pPr>
            <a:r>
              <a:rPr lang="en-US" sz="3200" dirty="0">
                <a:solidFill>
                  <a:srgbClr val="002060"/>
                </a:solidFill>
              </a:rPr>
              <a:t>MSc. </a:t>
            </a:r>
            <a:r>
              <a:rPr lang="en-US" sz="3200" dirty="0" err="1">
                <a:solidFill>
                  <a:srgbClr val="002060"/>
                </a:solidFill>
              </a:rPr>
              <a:t>María</a:t>
            </a:r>
            <a:r>
              <a:rPr lang="en-US" sz="3200" dirty="0">
                <a:solidFill>
                  <a:srgbClr val="002060"/>
                </a:solidFill>
              </a:rPr>
              <a:t> Isabel </a:t>
            </a:r>
            <a:r>
              <a:rPr lang="en-US" sz="3200" dirty="0" err="1">
                <a:solidFill>
                  <a:srgbClr val="002060"/>
                </a:solidFill>
              </a:rPr>
              <a:t>García</a:t>
            </a:r>
            <a:r>
              <a:rPr lang="en-US" sz="3200" dirty="0">
                <a:solidFill>
                  <a:srgbClr val="002060"/>
                </a:solidFill>
              </a:rPr>
              <a:t> </a:t>
            </a:r>
            <a:r>
              <a:rPr lang="en-US" sz="3200" dirty="0" smtClean="0">
                <a:solidFill>
                  <a:srgbClr val="002060"/>
                </a:solidFill>
              </a:rPr>
              <a:t>Ortega UPR</a:t>
            </a:r>
            <a:endParaRPr lang="en-US" sz="3200" dirty="0">
              <a:solidFill>
                <a:srgbClr val="002060"/>
              </a:solidFill>
            </a:endParaRPr>
          </a:p>
          <a:p>
            <a:pPr marL="0" indent="0" algn="ctr">
              <a:lnSpc>
                <a:spcPct val="100000"/>
              </a:lnSpc>
              <a:spcBef>
                <a:spcPts val="0"/>
              </a:spcBef>
              <a:buNone/>
            </a:pPr>
            <a:r>
              <a:rPr lang="en-US" sz="3200" dirty="0">
                <a:solidFill>
                  <a:srgbClr val="002060"/>
                </a:solidFill>
              </a:rPr>
              <a:t>Dr.C. </a:t>
            </a:r>
            <a:r>
              <a:rPr lang="en-US" sz="3200" dirty="0" err="1">
                <a:solidFill>
                  <a:srgbClr val="002060"/>
                </a:solidFill>
              </a:rPr>
              <a:t>Saray</a:t>
            </a:r>
            <a:r>
              <a:rPr lang="en-US" sz="3200" dirty="0">
                <a:solidFill>
                  <a:srgbClr val="002060"/>
                </a:solidFill>
              </a:rPr>
              <a:t> </a:t>
            </a:r>
            <a:r>
              <a:rPr lang="en-US" sz="3200" dirty="0" err="1">
                <a:solidFill>
                  <a:srgbClr val="002060"/>
                </a:solidFill>
              </a:rPr>
              <a:t>Nuñez</a:t>
            </a:r>
            <a:r>
              <a:rPr lang="en-US" sz="3200" dirty="0">
                <a:solidFill>
                  <a:srgbClr val="002060"/>
                </a:solidFill>
              </a:rPr>
              <a:t> </a:t>
            </a:r>
            <a:r>
              <a:rPr lang="en-US" sz="3200" dirty="0" smtClean="0">
                <a:solidFill>
                  <a:srgbClr val="002060"/>
                </a:solidFill>
              </a:rPr>
              <a:t>González </a:t>
            </a:r>
            <a:r>
              <a:rPr lang="en-US" sz="3200" dirty="0">
                <a:solidFill>
                  <a:srgbClr val="002060"/>
                </a:solidFill>
              </a:rPr>
              <a:t>UPR</a:t>
            </a:r>
          </a:p>
          <a:p>
            <a:pPr marL="0" indent="0" algn="ctr">
              <a:lnSpc>
                <a:spcPct val="100000"/>
              </a:lnSpc>
              <a:spcBef>
                <a:spcPts val="0"/>
              </a:spcBef>
              <a:buNone/>
            </a:pPr>
            <a:endParaRPr lang="en-US" sz="5400" dirty="0">
              <a:solidFill>
                <a:srgbClr val="002060"/>
              </a:solidFill>
            </a:endParaRPr>
          </a:p>
        </p:txBody>
      </p:sp>
      <p:sp>
        <p:nvSpPr>
          <p:cNvPr id="38" name="Text Placeholder 28">
            <a:extLst>
              <a:ext uri="{FF2B5EF4-FFF2-40B4-BE49-F238E27FC236}">
                <a16:creationId xmlns="" xmlns:a16="http://schemas.microsoft.com/office/drawing/2014/main" id="{FCB797DF-A438-244B-B34C-CCF348A4370E}"/>
              </a:ext>
            </a:extLst>
          </p:cNvPr>
          <p:cNvSpPr txBox="1">
            <a:spLocks/>
          </p:cNvSpPr>
          <p:nvPr/>
        </p:nvSpPr>
        <p:spPr>
          <a:xfrm>
            <a:off x="5933001" y="21511455"/>
            <a:ext cx="10093882" cy="671559"/>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39" name="Text Placeholder 28">
            <a:extLst>
              <a:ext uri="{FF2B5EF4-FFF2-40B4-BE49-F238E27FC236}">
                <a16:creationId xmlns="" xmlns:a16="http://schemas.microsoft.com/office/drawing/2014/main" id="{FCB797DF-A438-244B-B34C-CCF348A4370E}"/>
              </a:ext>
            </a:extLst>
          </p:cNvPr>
          <p:cNvSpPr txBox="1">
            <a:spLocks/>
          </p:cNvSpPr>
          <p:nvPr/>
        </p:nvSpPr>
        <p:spPr>
          <a:xfrm>
            <a:off x="10219013" y="26348674"/>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smtClean="0">
                <a:solidFill>
                  <a:srgbClr val="002060"/>
                </a:solidFill>
              </a:rPr>
              <a:t>AGRADECIMIENTOS</a:t>
            </a:r>
            <a:endParaRPr lang="en-US" b="1" dirty="0">
              <a:solidFill>
                <a:srgbClr val="002060"/>
              </a:solidFill>
            </a:endParaRPr>
          </a:p>
        </p:txBody>
      </p:sp>
      <p:sp>
        <p:nvSpPr>
          <p:cNvPr id="40" name="Rectángulo 39"/>
          <p:cNvSpPr/>
          <p:nvPr/>
        </p:nvSpPr>
        <p:spPr>
          <a:xfrm>
            <a:off x="1181100" y="9718766"/>
            <a:ext cx="19131795" cy="29853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181100" y="13696970"/>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s-ES" sz="3200" dirty="0"/>
          </a:p>
        </p:txBody>
      </p:sp>
      <p:sp>
        <p:nvSpPr>
          <p:cNvPr id="42" name="Rectángulo 41"/>
          <p:cNvSpPr/>
          <p:nvPr/>
        </p:nvSpPr>
        <p:spPr>
          <a:xfrm>
            <a:off x="1181100" y="13424470"/>
            <a:ext cx="19131795" cy="51990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181100" y="19381416"/>
            <a:ext cx="18665905" cy="1604315"/>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r>
              <a:rPr lang="es-ES" sz="3000" dirty="0"/>
              <a:t>El estudio realizado permite concluir, que para la gestión integrada en la Universidad de Pinar del Río es imprescindible ver como uno de los pilares principales a la extensión universitaria con sus programas y la presencia de estos en la Planeación Estratégica, los cuales pueden ser medidos mediante los indicadores y metas, lo que posibilita al </a:t>
            </a:r>
            <a:r>
              <a:rPr lang="es-ES" sz="3000" dirty="0" err="1"/>
              <a:t>Dpto</a:t>
            </a:r>
            <a:r>
              <a:rPr lang="es-ES" sz="3000" dirty="0"/>
              <a:t> de Extensión Universitaria gestionar este proceso dentro de la Universidad con mayor factibilidad. </a:t>
            </a:r>
            <a:endParaRPr lang="es-ES" sz="3000" dirty="0"/>
          </a:p>
        </p:txBody>
      </p:sp>
      <p:sp>
        <p:nvSpPr>
          <p:cNvPr id="44" name="Rectángulo 43"/>
          <p:cNvSpPr/>
          <p:nvPr/>
        </p:nvSpPr>
        <p:spPr>
          <a:xfrm>
            <a:off x="1181100" y="19309246"/>
            <a:ext cx="19131795" cy="190374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181100" y="22509434"/>
            <a:ext cx="19131795" cy="3751491"/>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lnSpc>
                <a:spcPct val="120000"/>
              </a:lnSpc>
              <a:spcBef>
                <a:spcPts val="0"/>
              </a:spcBef>
            </a:pPr>
            <a:endParaRPr lang="es-ES" sz="3200" dirty="0"/>
          </a:p>
        </p:txBody>
      </p:sp>
      <p:sp>
        <p:nvSpPr>
          <p:cNvPr id="46" name="Rectángulo 45"/>
          <p:cNvSpPr/>
          <p:nvPr/>
        </p:nvSpPr>
        <p:spPr>
          <a:xfrm>
            <a:off x="1181100" y="22410276"/>
            <a:ext cx="19131795" cy="38506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 xmlns:a16="http://schemas.microsoft.com/office/drawing/2014/main" id="{FCB797DF-A438-244B-B34C-CCF348A4370E}"/>
              </a:ext>
            </a:extLst>
          </p:cNvPr>
          <p:cNvSpPr txBox="1">
            <a:spLocks/>
          </p:cNvSpPr>
          <p:nvPr/>
        </p:nvSpPr>
        <p:spPr>
          <a:xfrm>
            <a:off x="5933001" y="18437339"/>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 xmlns:a16="http://schemas.microsoft.com/office/drawing/2014/main" id="{FCB797DF-A438-244B-B34C-CCF348A4370E}"/>
              </a:ext>
            </a:extLst>
          </p:cNvPr>
          <p:cNvSpPr txBox="1">
            <a:spLocks/>
          </p:cNvSpPr>
          <p:nvPr/>
        </p:nvSpPr>
        <p:spPr>
          <a:xfrm>
            <a:off x="5868709" y="12770199"/>
            <a:ext cx="10093882" cy="572188"/>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 xmlns:a16="http://schemas.microsoft.com/office/drawing/2014/main" id="{FCB797DF-A438-244B-B34C-CCF348A4370E}"/>
              </a:ext>
            </a:extLst>
          </p:cNvPr>
          <p:cNvSpPr txBox="1">
            <a:spLocks/>
          </p:cNvSpPr>
          <p:nvPr/>
        </p:nvSpPr>
        <p:spPr>
          <a:xfrm>
            <a:off x="5868709" y="8748131"/>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54" name="Subtítulo 2"/>
          <p:cNvSpPr txBox="1">
            <a:spLocks/>
          </p:cNvSpPr>
          <p:nvPr/>
        </p:nvSpPr>
        <p:spPr>
          <a:xfrm>
            <a:off x="1181100" y="26980745"/>
            <a:ext cx="19131795" cy="1350665"/>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lnSpc>
                <a:spcPct val="110000"/>
              </a:lnSpc>
              <a:spcBef>
                <a:spcPts val="0"/>
              </a:spcBef>
            </a:pPr>
            <a:r>
              <a:rPr lang="es-ES" sz="3000" dirty="0" smtClean="0"/>
              <a:t>A </a:t>
            </a:r>
            <a:r>
              <a:rPr lang="es-ES" sz="3000" dirty="0"/>
              <a:t>mis compañeros de trabajo, </a:t>
            </a:r>
            <a:r>
              <a:rPr lang="es-ES" sz="3000" dirty="0" smtClean="0"/>
              <a:t>por el apoyo brindado. </a:t>
            </a:r>
            <a:endParaRPr lang="es-ES" sz="3000" dirty="0"/>
          </a:p>
        </p:txBody>
      </p:sp>
      <p:pic>
        <p:nvPicPr>
          <p:cNvPr id="4" name="Imagen 3"/>
          <p:cNvPicPr>
            <a:picLocks noChangeAspect="1"/>
          </p:cNvPicPr>
          <p:nvPr/>
        </p:nvPicPr>
        <p:blipFill>
          <a:blip r:embed="rId2"/>
          <a:stretch>
            <a:fillRect/>
          </a:stretch>
        </p:blipFill>
        <p:spPr>
          <a:xfrm>
            <a:off x="8298988" y="13569650"/>
            <a:ext cx="5361905" cy="4867690"/>
          </a:xfrm>
          <a:prstGeom prst="rect">
            <a:avLst/>
          </a:prstGeom>
        </p:spPr>
      </p:pic>
      <p:sp>
        <p:nvSpPr>
          <p:cNvPr id="5" name="Rectángulo 4"/>
          <p:cNvSpPr/>
          <p:nvPr/>
        </p:nvSpPr>
        <p:spPr>
          <a:xfrm>
            <a:off x="1414044" y="22509434"/>
            <a:ext cx="18597825" cy="3323987"/>
          </a:xfrm>
          <a:prstGeom prst="rect">
            <a:avLst/>
          </a:prstGeom>
        </p:spPr>
        <p:txBody>
          <a:bodyPr wrap="square">
            <a:spAutoFit/>
          </a:bodyPr>
          <a:lstStyle/>
          <a:p>
            <a:r>
              <a:rPr lang="es-ES" dirty="0" smtClean="0"/>
              <a:t>-</a:t>
            </a:r>
            <a:r>
              <a:rPr lang="es-ES" sz="3000" dirty="0" smtClean="0"/>
              <a:t>Alarcón</a:t>
            </a:r>
            <a:r>
              <a:rPr lang="es-ES" sz="3000" dirty="0"/>
              <a:t>, R. (2015). La   extensión universitaria promotora del cambio y la transformación sociocultural. Discurso pronunciado por el Ministro de Educación Superior de Cuba. XIII Congreso Latinoamericano de Extensión Universitaria. La Habana Cuba</a:t>
            </a:r>
            <a:r>
              <a:rPr lang="es-ES" sz="3000" dirty="0" smtClean="0"/>
              <a:t>.</a:t>
            </a:r>
          </a:p>
          <a:p>
            <a:r>
              <a:rPr lang="es-ES" sz="3000" dirty="0"/>
              <a:t>González Fernández- Larrea, M. y González </a:t>
            </a:r>
            <a:r>
              <a:rPr lang="es-ES" sz="3000" dirty="0" err="1"/>
              <a:t>González</a:t>
            </a:r>
            <a:r>
              <a:rPr lang="es-ES" sz="3000" dirty="0"/>
              <a:t>, G. (2020). Pertinencia e impacto de la extensión universitaria en Cuba: apostando a la agenda 2030, a cien años de Córdoba. Revista Congreso Universidad, 8(4</a:t>
            </a:r>
            <a:r>
              <a:rPr lang="es-ES" sz="3000" dirty="0" smtClean="0"/>
              <a:t>).</a:t>
            </a:r>
          </a:p>
          <a:p>
            <a:r>
              <a:rPr lang="es-ES" sz="3000" dirty="0"/>
              <a:t>-Rodríguez-Rojas, Y, L. (2021) La gestión integral como una herramienta de la productividad Signos, Universidad Santo Tomás vol. 11, núm. 1, pp. 11-21 https://www.redalyc.org/articulo.oa?id=560465980001</a:t>
            </a:r>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284</TotalTime>
  <Words>390</Words>
  <Application>Microsoft Office PowerPoint</Application>
  <PresentationFormat>Personalizado</PresentationFormat>
  <Paragraphs>16</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XVIII Taller  Internacional de Extensión Universitaria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Katia Yovany</cp:lastModifiedBy>
  <cp:revision>25</cp:revision>
  <dcterms:created xsi:type="dcterms:W3CDTF">2021-12-21T16:45:31Z</dcterms:created>
  <dcterms:modified xsi:type="dcterms:W3CDTF">2024-01-27T23:26:11Z</dcterms:modified>
</cp:coreProperties>
</file>