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0" d="100"/>
          <a:sy n="40" d="100"/>
        </p:scale>
        <p:origin x="1013"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1/31/2024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90800" y="5057995"/>
            <a:ext cx="17722096" cy="1114206"/>
          </a:xfrm>
        </p:spPr>
        <p:txBody>
          <a:bodyPr>
            <a:normAutofit fontScale="90000"/>
          </a:bodyPr>
          <a:lstStyle/>
          <a:p>
            <a:r>
              <a:rPr lang="es-419" sz="6600" b="1" dirty="0">
                <a:solidFill>
                  <a:srgbClr val="002060"/>
                </a:solidFill>
              </a:rPr>
              <a:t>VII TALLER DE “DIDÁCTICA DE LAS CIENCIAS BÁSICAS, INGENIERÍA Y ARQUITECTURA”</a:t>
            </a:r>
            <a:endParaRPr lang="en-US" sz="6600" b="1" dirty="0">
              <a:solidFill>
                <a:srgbClr val="002060"/>
              </a:solidFill>
            </a:endParaRPr>
          </a:p>
        </p:txBody>
      </p:sp>
      <p:sp>
        <p:nvSpPr>
          <p:cNvPr id="3" name="Subtítulo 2"/>
          <p:cNvSpPr>
            <a:spLocks noGrp="1"/>
          </p:cNvSpPr>
          <p:nvPr>
            <p:ph type="subTitle" idx="1"/>
          </p:nvPr>
        </p:nvSpPr>
        <p:spPr>
          <a:xfrm>
            <a:off x="1646990" y="10618250"/>
            <a:ext cx="18665905" cy="2547265"/>
          </a:xfrm>
        </p:spPr>
        <p:txBody>
          <a:bodyPr>
            <a:normAutofit/>
          </a:bodyPr>
          <a:lstStyle/>
          <a:p>
            <a:pPr algn="l"/>
            <a:r>
              <a:rPr lang="es-419" sz="3200" dirty="0"/>
              <a:t>La investigación tiene como objetivo la elaboración de una estrategia didáctica, sustentada en los Sistemas de Información Geográfica, para desarrollar habilidades en las especialidades de la Academia.</a:t>
            </a:r>
            <a:endParaRPr lang="en-US" sz="3200" dirty="0"/>
          </a:p>
        </p:txBody>
      </p:sp>
      <p:sp>
        <p:nvSpPr>
          <p:cNvPr id="28" name="Título 1"/>
          <p:cNvSpPr txBox="1">
            <a:spLocks/>
          </p:cNvSpPr>
          <p:nvPr/>
        </p:nvSpPr>
        <p:spPr>
          <a:xfrm>
            <a:off x="2590798" y="6156120"/>
            <a:ext cx="17722096" cy="1474880"/>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419" sz="3600" b="1" i="0" u="none" strike="noStrike" baseline="0" dirty="0">
                <a:solidFill>
                  <a:srgbClr val="000000"/>
                </a:solidFill>
                <a:latin typeface="Arial" panose="020B0604020202020204" pitchFamily="34" charset="0"/>
              </a:rPr>
              <a:t>ESTRATEGIA DIDÁCTICA PARA EL DESARROLLO DE HABILIDADES EN LAS ESPECIALIDADES DE LA ACADEMIA “GENERAL MÁXIMO GÓMEZ” </a:t>
            </a:r>
            <a:endParaRPr lang="en-US" sz="96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3384107" y="8210995"/>
            <a:ext cx="15608232"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nSpc>
                <a:spcPct val="100000"/>
              </a:lnSpc>
              <a:buNone/>
            </a:pPr>
            <a:r>
              <a:rPr lang="es-419" sz="3600" b="0" i="0" u="none" strike="noStrike" baseline="0" dirty="0">
                <a:solidFill>
                  <a:srgbClr val="000000"/>
                </a:solidFill>
                <a:latin typeface="Arial" panose="020B0604020202020204" pitchFamily="34" charset="0"/>
              </a:rPr>
              <a:t>Alejandro Padilla Batista, Profesor Auxiliar, M. Sc. de la Educación. </a:t>
            </a:r>
          </a:p>
          <a:p>
            <a:pPr marL="0" indent="0">
              <a:lnSpc>
                <a:spcPct val="100000"/>
              </a:lnSpc>
              <a:spcBef>
                <a:spcPts val="1200"/>
              </a:spcBef>
              <a:buNone/>
            </a:pPr>
            <a:r>
              <a:rPr lang="es-419" sz="3600" b="1" i="0" u="none" strike="noStrike" baseline="0" dirty="0">
                <a:solidFill>
                  <a:srgbClr val="000000"/>
                </a:solidFill>
                <a:latin typeface="Arial" panose="020B0604020202020204" pitchFamily="34" charset="0"/>
              </a:rPr>
              <a:t>Institución: </a:t>
            </a:r>
            <a:r>
              <a:rPr lang="es-419" sz="3600" b="0" i="0" u="none" strike="noStrike" baseline="0" dirty="0">
                <a:solidFill>
                  <a:srgbClr val="000000"/>
                </a:solidFill>
                <a:latin typeface="Arial" panose="020B0604020202020204" pitchFamily="34" charset="0"/>
              </a:rPr>
              <a:t>Academia de las FAR</a:t>
            </a:r>
            <a:r>
              <a:rPr lang="es-419" sz="3200" b="0" i="0" u="none" strike="noStrike" baseline="0" dirty="0">
                <a:solidFill>
                  <a:srgbClr val="000000"/>
                </a:solidFill>
                <a:latin typeface="Arial" panose="020B0604020202020204" pitchFamily="34" charset="0"/>
              </a:rPr>
              <a:t>. </a:t>
            </a:r>
            <a:endParaRPr lang="en-US" sz="8000" dirty="0">
              <a:solidFill>
                <a:srgbClr val="002060"/>
              </a:solidFill>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700055" y="2350975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40" name="Rectángulo 39"/>
          <p:cNvSpPr/>
          <p:nvPr/>
        </p:nvSpPr>
        <p:spPr>
          <a:xfrm>
            <a:off x="1181100" y="10663141"/>
            <a:ext cx="19131795" cy="10150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2875496"/>
            <a:ext cx="18665905" cy="4472319"/>
          </a:xfrm>
          <a:prstGeom prst="rect">
            <a:avLst/>
          </a:prstGeom>
        </p:spPr>
        <p:txBody>
          <a:bodyPr vert="horz" lIns="91440" tIns="45720" rIns="91440" bIns="45720" rtlCol="0">
            <a:normAutofit lnSpcReduction="1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419" sz="3200" dirty="0"/>
              <a:t>La estrategia didáctica se fundamenta desde los puntos de vista filosófico, psicológico y pedagógico militar. Se estructura en exigencias, idea, rectora, objetivo, actores, etapas y acciones para el desarrollo de habilidades. El objetivo de la estrategia es el empleo didáctico de un sistema de información geográfica como medio de enseñanza para el desarrollo de la habilidad en los educandos. Las etapas de la estrategia didáctica (preparación, ejecución y evaluación) establecen la organización que se asume a fin de utilizar los SIG para desarrollar la habilidad en los educandos. En cada etapa se realizan acciones para el desarrollo de las habilidades primarias y específicas como componentes de la habilidad generalizadora. El educador al valorar el sistema de información geográfica a emplear como medio de enseñanza debe tener en cuenta su pertinencia en cuanto a los cálculos sobre los factores de las condiciones de la situación y sus propiedades para el estudio del terreno, en estrecha interrelación con las habilidades específicas y primarias que conforman la habilidad.</a:t>
            </a:r>
            <a:endParaRPr lang="en-US" sz="3200" dirty="0"/>
          </a:p>
        </p:txBody>
      </p:sp>
      <p:sp>
        <p:nvSpPr>
          <p:cNvPr id="42" name="Rectángulo 41"/>
          <p:cNvSpPr/>
          <p:nvPr/>
        </p:nvSpPr>
        <p:spPr>
          <a:xfrm>
            <a:off x="1181100" y="12826033"/>
            <a:ext cx="19131795" cy="44723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208723"/>
            <a:ext cx="18665905" cy="5326336"/>
          </a:xfrm>
          <a:prstGeom prst="rect">
            <a:avLst/>
          </a:prstGeom>
        </p:spPr>
        <p:txBody>
          <a:bodyPr vert="horz" lIns="91440" tIns="45720" rIns="91440" bIns="45720" rtlCol="0">
            <a:normAutofit lnSpcReduction="1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457200" indent="-457200" algn="just">
              <a:spcBef>
                <a:spcPts val="600"/>
              </a:spcBef>
              <a:buFont typeface="Arial" panose="020B0604020202020204" pitchFamily="34" charset="0"/>
              <a:buChar char="•"/>
            </a:pPr>
            <a:r>
              <a:rPr lang="es-419" sz="3200" dirty="0"/>
              <a:t>El análisis del devenir histórico del objeto de la investigación y la constatación del problema científico evidencian que existen limitaciones en el desarrollo de la habilidad asociadas con las habilidades específicas valorar y pronosticar, así como que los sistemas de información geográfica empleados como medios de enseñanza carecen de una fundamentación didáctica que contribuya al desarrollo de la habilidad.</a:t>
            </a:r>
          </a:p>
          <a:p>
            <a:pPr marL="457200" indent="-457200" algn="just">
              <a:spcBef>
                <a:spcPts val="600"/>
              </a:spcBef>
              <a:buFont typeface="Arial" panose="020B0604020202020204" pitchFamily="34" charset="0"/>
              <a:buChar char="•"/>
            </a:pPr>
            <a:r>
              <a:rPr lang="es-419" sz="3200" dirty="0"/>
              <a:t>La estrategia didáctica se estructura en tres etapas, preparación, ejecución y evaluación, donde se define el estado actual de la habilidad, las acciones para emplear sistemas de información geográfica en el desarrollo de la habilidad, y la evaluación del desarrollo alcanzado por los educandos en el desarrollo de la habilidad a partir de las características de la educación de posgrado, respectivamente.</a:t>
            </a:r>
          </a:p>
          <a:p>
            <a:pPr marL="457200" indent="-457200" algn="just">
              <a:spcBef>
                <a:spcPts val="600"/>
              </a:spcBef>
              <a:buFont typeface="Arial" panose="020B0604020202020204" pitchFamily="34" charset="0"/>
              <a:buChar char="•"/>
            </a:pPr>
            <a:r>
              <a:rPr lang="es-419" sz="3200" dirty="0"/>
              <a:t>El análisis de los resultados de la aplicación del método de discusión y reseña permitió concluir que la estrategia didáctica propuesta para el desarrollo de la habilidad con el empleo de sistemas de información geográfica como medio de enseñanza contribuye al desarrollo de la habilidad en los educandos de las especialidades de posgrado.</a:t>
            </a:r>
            <a:endParaRPr lang="en-US" sz="3200" dirty="0"/>
          </a:p>
        </p:txBody>
      </p:sp>
      <p:sp>
        <p:nvSpPr>
          <p:cNvPr id="44" name="Rectángulo 43"/>
          <p:cNvSpPr/>
          <p:nvPr/>
        </p:nvSpPr>
        <p:spPr>
          <a:xfrm>
            <a:off x="1181100" y="18218386"/>
            <a:ext cx="19131795" cy="51866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181099" y="24660175"/>
            <a:ext cx="19131795" cy="6334175"/>
          </a:xfrm>
          <a:prstGeom prst="rect">
            <a:avLst/>
          </a:prstGeom>
        </p:spPr>
        <p:txBody>
          <a:bodyPr vert="horz" lIns="91440" tIns="45720" rIns="91440" bIns="45720" rtlCol="0">
            <a:normAutofit lnSpcReduction="1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971550" indent="-971550" algn="just">
              <a:lnSpc>
                <a:spcPct val="100000"/>
              </a:lnSpc>
              <a:spcBef>
                <a:spcPts val="0"/>
              </a:spcBef>
            </a:pPr>
            <a:r>
              <a:rPr lang="es-419" sz="3200" dirty="0"/>
              <a:t>Colectivo de Autores. (2016). Informe resumen del grupo de investigación científica habilidades de mando y estado mayor. Proyecto de investigación Academia de las FAR. La Habana: Academia de las FAR.</a:t>
            </a:r>
          </a:p>
          <a:p>
            <a:pPr marL="971550" indent="-971550" algn="just">
              <a:lnSpc>
                <a:spcPct val="100000"/>
              </a:lnSpc>
              <a:spcBef>
                <a:spcPts val="0"/>
              </a:spcBef>
            </a:pPr>
            <a:r>
              <a:rPr lang="es-419" sz="3200" dirty="0"/>
              <a:t>López Lara, E. (2007). Los sistemas de información geográfica. Obtenido de www.uca.es: www.uca.es/escuela/</a:t>
            </a:r>
            <a:r>
              <a:rPr lang="es-419" sz="3200" dirty="0" err="1"/>
              <a:t>emp</a:t>
            </a:r>
            <a:r>
              <a:rPr lang="es-419" sz="3200" dirty="0"/>
              <a:t>-je/investigación/congreso</a:t>
            </a:r>
          </a:p>
          <a:p>
            <a:pPr marL="971550" indent="-971550" algn="just">
              <a:lnSpc>
                <a:spcPct val="100000"/>
              </a:lnSpc>
              <a:spcBef>
                <a:spcPts val="0"/>
              </a:spcBef>
            </a:pPr>
            <a:r>
              <a:rPr lang="es-419" sz="3200" dirty="0"/>
              <a:t>Órgano de Instrucción. (2005). Informe del Grupo de investigación científica Desarrollo de las habilidades de mando y Estado Mayor. Segunda conferencia científico-metodológica “Instrucción”. La Habana: Academia de las FAR.</a:t>
            </a:r>
          </a:p>
          <a:p>
            <a:pPr marL="971550" indent="-971550" algn="just">
              <a:lnSpc>
                <a:spcPct val="100000"/>
              </a:lnSpc>
              <a:spcBef>
                <a:spcPts val="0"/>
              </a:spcBef>
            </a:pPr>
            <a:r>
              <a:rPr lang="es-419" sz="3200" dirty="0"/>
              <a:t>Suanes Canet, H. (2007). Aportes a la Didáctica Militar de la educación superior y postgraduada en las instituciones docentes de las Fuerzas Armadas Revolucionarias. Resumen de los principales resultados científicos en opción al grado científico de Doctor en Ciencias. La Habana: Academia de las FAR. Centro de Investigaciones Pedagógicas.</a:t>
            </a:r>
          </a:p>
          <a:p>
            <a:pPr marL="971550" indent="-971550" algn="just">
              <a:lnSpc>
                <a:spcPct val="100000"/>
              </a:lnSpc>
              <a:spcBef>
                <a:spcPts val="0"/>
              </a:spcBef>
            </a:pPr>
            <a:r>
              <a:rPr lang="es-419" sz="3200" dirty="0" err="1"/>
              <a:t>Zilberstein</a:t>
            </a:r>
            <a:r>
              <a:rPr lang="es-419" sz="3200" dirty="0"/>
              <a:t> </a:t>
            </a:r>
            <a:r>
              <a:rPr lang="es-419" sz="3200" dirty="0" err="1"/>
              <a:t>Toruncha</a:t>
            </a:r>
            <a:r>
              <a:rPr lang="es-419" sz="3200" dirty="0"/>
              <a:t>, J., &amp; Silvestre Oramas, M. (2001). Una didáctica para una enseñanza y un aprendizaje desarrollador.</a:t>
            </a:r>
            <a:endParaRPr lang="en-US" sz="3200" dirty="0"/>
          </a:p>
        </p:txBody>
      </p:sp>
      <p:sp>
        <p:nvSpPr>
          <p:cNvPr id="46" name="Rectángulo 45"/>
          <p:cNvSpPr/>
          <p:nvPr/>
        </p:nvSpPr>
        <p:spPr>
          <a:xfrm>
            <a:off x="1181099" y="24524827"/>
            <a:ext cx="19131795" cy="64695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183358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TotalTime>
  <Words>655</Words>
  <Application>Microsoft Office PowerPoint</Application>
  <PresentationFormat>Personalizado</PresentationFormat>
  <Paragraphs>18</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VII TALLER DE “DIDÁCTICA DE LAS CIENCIAS BÁSICAS, INGENIERÍA Y ARQUITECTURA”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Alejandro</cp:lastModifiedBy>
  <cp:revision>12</cp:revision>
  <dcterms:created xsi:type="dcterms:W3CDTF">2021-12-21T16:45:31Z</dcterms:created>
  <dcterms:modified xsi:type="dcterms:W3CDTF">2024-02-01T03:05:02Z</dcterms:modified>
</cp:coreProperties>
</file>